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74"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4" autoAdjust="0"/>
    <p:restoredTop sz="94660"/>
  </p:normalViewPr>
  <p:slideViewPr>
    <p:cSldViewPr>
      <p:cViewPr varScale="1">
        <p:scale>
          <a:sx n="56" d="100"/>
          <a:sy n="56" d="100"/>
        </p:scale>
        <p:origin x="2688"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그룹 1">
            <a:extLst>
              <a:ext uri="{FF2B5EF4-FFF2-40B4-BE49-F238E27FC236}">
                <a16:creationId xmlns:a16="http://schemas.microsoft.com/office/drawing/2014/main" id="{66125CF7-C880-4558-94DB-4F2C2DC945EE}"/>
              </a:ext>
            </a:extLst>
          </p:cNvPr>
          <p:cNvGrpSpPr/>
          <p:nvPr/>
        </p:nvGrpSpPr>
        <p:grpSpPr>
          <a:xfrm>
            <a:off x="0" y="-8"/>
            <a:ext cx="5471998" cy="7992007"/>
            <a:chOff x="0" y="-8"/>
            <a:chExt cx="5471998" cy="7992007"/>
          </a:xfrm>
        </p:grpSpPr>
        <p:sp>
          <p:nvSpPr>
            <p:cNvPr id="21" name="object 21"/>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3" name="object 23"/>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5" name="object 25"/>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8" name="object 28"/>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9" name="object 29"/>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30" name="object 30"/>
            <p:cNvSpPr/>
            <p:nvPr/>
          </p:nvSpPr>
          <p:spPr>
            <a:xfrm>
              <a:off x="423029" y="2272309"/>
              <a:ext cx="4307365" cy="3301961"/>
            </a:xfrm>
            <a:prstGeom prst="rect">
              <a:avLst/>
            </a:prstGeom>
            <a:blipFill>
              <a:blip r:embed="rId2" cstate="print"/>
              <a:stretch>
                <a:fillRect/>
              </a:stretch>
            </a:blipFill>
          </p:spPr>
          <p:txBody>
            <a:bodyPr wrap="square" lIns="0" tIns="0" rIns="0" bIns="0" rtlCol="0">
              <a:noAutofit/>
            </a:bodyPr>
            <a:lstStyle/>
            <a:p>
              <a:endParaRPr/>
            </a:p>
          </p:txBody>
        </p:sp>
        <p:sp>
          <p:nvSpPr>
            <p:cNvPr id="20" name="object 20"/>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19" name="object 19"/>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7" name="object 17"/>
            <p:cNvSpPr txBox="1"/>
            <p:nvPr/>
          </p:nvSpPr>
          <p:spPr>
            <a:xfrm>
              <a:off x="1168100" y="263579"/>
              <a:ext cx="1873550" cy="182686"/>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La salvación y el juicio de Dios</a:t>
              </a:r>
              <a:endParaRPr lang="es-ES" sz="1000" dirty="0">
                <a:latin typeface="Malgun Gothic"/>
                <a:cs typeface="Malgun Gothic"/>
              </a:endParaRPr>
            </a:p>
          </p:txBody>
        </p:sp>
        <p:sp>
          <p:nvSpPr>
            <p:cNvPr id="16" name="object 16"/>
            <p:cNvSpPr txBox="1"/>
            <p:nvPr/>
          </p:nvSpPr>
          <p:spPr>
            <a:xfrm>
              <a:off x="1142700" y="560717"/>
              <a:ext cx="3736962"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Noé preparó el juicio</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Gn</a:t>
              </a:r>
              <a:r>
                <a:rPr sz="900" dirty="0">
                  <a:latin typeface="Malgun Gothic"/>
                  <a:cs typeface="Malgun Gothic"/>
                </a:rPr>
                <a:t> 6:13~7:16</a:t>
              </a:r>
            </a:p>
            <a:p>
              <a:pPr marL="25400">
                <a:lnSpc>
                  <a:spcPts val="1080"/>
                </a:lnSpc>
                <a:spcBef>
                  <a:spcPts val="54"/>
                </a:spcBef>
              </a:pPr>
              <a:r>
                <a:rPr lang="es-ES" sz="900" dirty="0">
                  <a:latin typeface="Malgun Gothic"/>
                  <a:cs typeface="Malgun Gothic"/>
                </a:rPr>
                <a:t>Himnario</a:t>
              </a:r>
              <a:r>
                <a:rPr sz="900" dirty="0">
                  <a:latin typeface="Malgun Gothic"/>
                  <a:cs typeface="Malgun Gothic"/>
                </a:rPr>
                <a:t> </a:t>
              </a:r>
              <a:r>
                <a:rPr lang="es-ES" sz="900" dirty="0">
                  <a:latin typeface="Malgun Gothic"/>
                  <a:cs typeface="Malgun Gothic"/>
                </a:rPr>
                <a:t>311</a:t>
              </a:r>
              <a:r>
                <a:rPr sz="900" dirty="0">
                  <a:latin typeface="Malgun Gothic"/>
                  <a:cs typeface="Malgun Gothic"/>
                </a:rPr>
                <a:t> (</a:t>
              </a:r>
              <a:r>
                <a:rPr lang="es-ES" sz="900" dirty="0">
                  <a:latin typeface="Malgun Gothic"/>
                  <a:cs typeface="Malgun Gothic"/>
                </a:rPr>
                <a:t>Cristianos todos, a prepararse</a:t>
              </a:r>
              <a:r>
                <a:rPr sz="900" dirty="0">
                  <a:latin typeface="Malgun Gothic"/>
                  <a:cs typeface="Malgun Gothic"/>
                </a:rPr>
                <a:t>)</a:t>
              </a:r>
            </a:p>
          </p:txBody>
        </p:sp>
        <p:sp>
          <p:nvSpPr>
            <p:cNvPr id="14" name="object 14"/>
            <p:cNvSpPr txBox="1"/>
            <p:nvPr/>
          </p:nvSpPr>
          <p:spPr>
            <a:xfrm>
              <a:off x="1286199" y="1638300"/>
              <a:ext cx="3655686" cy="520661"/>
            </a:xfrm>
            <a:prstGeom prst="rect">
              <a:avLst/>
            </a:prstGeom>
          </p:spPr>
          <p:txBody>
            <a:bodyPr wrap="square" lIns="0" tIns="6635" rIns="0" bIns="0" rtlCol="0">
              <a:noAutofit/>
            </a:bodyPr>
            <a:lstStyle/>
            <a:p>
              <a:pPr marL="12700" marR="17145" algn="just"/>
              <a:r>
                <a:rPr sz="900" dirty="0">
                  <a:latin typeface="Malgun Gothic"/>
                  <a:cs typeface="Malgun Gothic"/>
                </a:rPr>
                <a:t>1. </a:t>
              </a:r>
              <a:r>
                <a:rPr lang="es-ES" sz="900" dirty="0">
                  <a:latin typeface="Malgun Gothic"/>
                  <a:cs typeface="Malgun Gothic"/>
                </a:rPr>
                <a:t>Saber que Noé preparó diligentemente después de escuchar la advertencia del juicio del agua de Dios.</a:t>
              </a:r>
            </a:p>
            <a:p>
              <a:pPr marL="12700" marR="17145" algn="just"/>
              <a:endParaRPr lang="es-ES" sz="500" dirty="0">
                <a:latin typeface="Malgun Gothic"/>
                <a:cs typeface="Malgun Gothic"/>
              </a:endParaRPr>
            </a:p>
            <a:p>
              <a:pPr marL="12700" algn="just"/>
              <a:r>
                <a:rPr sz="900" dirty="0">
                  <a:latin typeface="Malgun Gothic"/>
                  <a:cs typeface="Malgun Gothic"/>
                </a:rPr>
                <a:t>2. </a:t>
              </a:r>
              <a:r>
                <a:rPr lang="es-ES" sz="900" dirty="0">
                  <a:latin typeface="Malgun Gothic"/>
                  <a:cs typeface="Malgun Gothic"/>
                </a:rPr>
                <a:t>Saber que debemos prepararnos diligentemente para estar sin mancha e irreprensibles delante del Señor.</a:t>
              </a:r>
            </a:p>
          </p:txBody>
        </p:sp>
        <p:sp>
          <p:nvSpPr>
            <p:cNvPr id="5" name="object 5"/>
            <p:cNvSpPr txBox="1"/>
            <p:nvPr/>
          </p:nvSpPr>
          <p:spPr>
            <a:xfrm>
              <a:off x="1810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70</a:t>
              </a:r>
              <a:endParaRPr sz="1000">
                <a:latin typeface="Times New Roman"/>
                <a:cs typeface="Times New Roman"/>
              </a:endParaRPr>
            </a:p>
          </p:txBody>
        </p:sp>
        <p:sp>
          <p:nvSpPr>
            <p:cNvPr id="4" name="object 4"/>
            <p:cNvSpPr txBox="1"/>
            <p:nvPr/>
          </p:nvSpPr>
          <p:spPr>
            <a:xfrm>
              <a:off x="277558" y="282702"/>
              <a:ext cx="705396" cy="163563"/>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82954" y="282702"/>
              <a:ext cx="88544" cy="971994"/>
            </a:xfrm>
            <a:prstGeom prst="rect">
              <a:avLst/>
            </a:prstGeom>
          </p:spPr>
          <p:txBody>
            <a:bodyPr wrap="square" lIns="0" tIns="0" rIns="0" bIns="0" rtlCol="0">
              <a:noAutofit/>
            </a:bodyPr>
            <a:lstStyle/>
            <a:p>
              <a:pPr marL="25400">
                <a:lnSpc>
                  <a:spcPts val="1000"/>
                </a:lnSpc>
              </a:pPr>
              <a:endParaRPr sz="1000"/>
            </a:p>
          </p:txBody>
        </p:sp>
        <p:sp>
          <p:nvSpPr>
            <p:cNvPr id="33" name="object 2">
              <a:extLst>
                <a:ext uri="{FF2B5EF4-FFF2-40B4-BE49-F238E27FC236}">
                  <a16:creationId xmlns:a16="http://schemas.microsoft.com/office/drawing/2014/main" id="{171EDDFC-FDEC-4B84-8458-B2DAAA84377F}"/>
                </a:ext>
              </a:extLst>
            </p:cNvPr>
            <p:cNvSpPr txBox="1"/>
            <p:nvPr/>
          </p:nvSpPr>
          <p:spPr>
            <a:xfrm>
              <a:off x="277558" y="446265"/>
              <a:ext cx="764680" cy="664464"/>
            </a:xfrm>
            <a:prstGeom prst="rect">
              <a:avLst/>
            </a:prstGeom>
          </p:spPr>
          <p:txBody>
            <a:bodyPr wrap="square" lIns="0" tIns="33210" rIns="0" bIns="0" rtlCol="0">
              <a:noAutofit/>
            </a:bodyPr>
            <a:lstStyle/>
            <a:p>
              <a:pPr>
                <a:lnSpc>
                  <a:spcPts val="5230"/>
                </a:lnSpc>
              </a:pPr>
              <a:r>
                <a:rPr sz="6600" b="1" spc="-785" dirty="0">
                  <a:latin typeface="Times New Roman"/>
                  <a:cs typeface="Times New Roman"/>
                </a:rPr>
                <a:t>21</a:t>
              </a:r>
              <a:endParaRPr sz="6600" dirty="0">
                <a:latin typeface="Times New Roman"/>
                <a:cs typeface="Times New Roman"/>
              </a:endParaRPr>
            </a:p>
          </p:txBody>
        </p:sp>
        <p:sp>
          <p:nvSpPr>
            <p:cNvPr id="34" name="object 16">
              <a:extLst>
                <a:ext uri="{FF2B5EF4-FFF2-40B4-BE49-F238E27FC236}">
                  <a16:creationId xmlns:a16="http://schemas.microsoft.com/office/drawing/2014/main" id="{B5A66A46-5710-45D0-BFB8-D84D9CD5B477}"/>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5" name="object 11">
              <a:extLst>
                <a:ext uri="{FF2B5EF4-FFF2-40B4-BE49-F238E27FC236}">
                  <a16:creationId xmlns:a16="http://schemas.microsoft.com/office/drawing/2014/main" id="{CD302AAD-3800-4258-B8CD-2C9E06AF71E7}"/>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7" name="그림 36">
              <a:extLst>
                <a:ext uri="{FF2B5EF4-FFF2-40B4-BE49-F238E27FC236}">
                  <a16:creationId xmlns:a16="http://schemas.microsoft.com/office/drawing/2014/main" id="{F83C274A-5EA4-4288-994F-EBF5AFCD165C}"/>
                </a:ext>
              </a:extLst>
            </p:cNvPr>
            <p:cNvPicPr>
              <a:picLocks noChangeAspect="1"/>
            </p:cNvPicPr>
            <p:nvPr/>
          </p:nvPicPr>
          <p:blipFill>
            <a:blip r:embed="rId3"/>
            <a:stretch>
              <a:fillRect/>
            </a:stretch>
          </p:blipFill>
          <p:spPr>
            <a:xfrm>
              <a:off x="423029" y="5905500"/>
              <a:ext cx="4529230" cy="1534783"/>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그룹 11">
            <a:extLst>
              <a:ext uri="{FF2B5EF4-FFF2-40B4-BE49-F238E27FC236}">
                <a16:creationId xmlns:a16="http://schemas.microsoft.com/office/drawing/2014/main" id="{063959CA-E5D1-4590-BF30-D97C0E72FE42}"/>
              </a:ext>
            </a:extLst>
          </p:cNvPr>
          <p:cNvGrpSpPr/>
          <p:nvPr/>
        </p:nvGrpSpPr>
        <p:grpSpPr>
          <a:xfrm>
            <a:off x="-3" y="-12"/>
            <a:ext cx="5471998" cy="7992011"/>
            <a:chOff x="-3" y="-12"/>
            <a:chExt cx="5471998" cy="7992011"/>
          </a:xfrm>
        </p:grpSpPr>
        <p:sp>
          <p:nvSpPr>
            <p:cNvPr id="22" name="object 22"/>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3" name="object 23"/>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540000" y="56930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65740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59833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8643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7177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2736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4" name="object 14"/>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5" name="object 15"/>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6" name="object 16"/>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7" name="object 17"/>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1" name="object 21"/>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1" name="object 11"/>
            <p:cNvSpPr txBox="1"/>
            <p:nvPr/>
          </p:nvSpPr>
          <p:spPr>
            <a:xfrm>
              <a:off x="536286" y="1237390"/>
              <a:ext cx="4515561" cy="2273909"/>
            </a:xfrm>
            <a:prstGeom prst="rect">
              <a:avLst/>
            </a:prstGeom>
          </p:spPr>
          <p:txBody>
            <a:bodyPr wrap="square" lIns="0" tIns="6604" rIns="0" bIns="0" rtlCol="0">
              <a:noAutofit/>
            </a:bodyPr>
            <a:lstStyle/>
            <a:p>
              <a:pPr indent="120650" algn="just">
                <a:lnSpc>
                  <a:spcPts val="1100"/>
                </a:lnSpc>
              </a:pPr>
              <a:r>
                <a:rPr lang="es-ES" sz="900" dirty="0">
                  <a:latin typeface="Malgun Gothic"/>
                  <a:cs typeface="Malgun Gothic"/>
                </a:rPr>
                <a:t>En tiempos del mayor desarrollo de la corrupción y el pecado de las personas, Dios mismo advirtió al justo Noé que juzgaría al mundo entero por diluvio. Y ordenó que construyera el arca. Noé, por mandato de Dios, se preparó para el juicio venidero construyendo diligentemente el arca a partir de entonces. La promesa de salvación fue recibida, pero el arca de Noé tuvo que ser construida por él mismo. Necesitaba mucho esfuerzo, mucho material y mucho tiempo para construir un arca enorme. Además, tuvieron que sufrir críticas y burlas por personas de todo el mundo. Noé, sin embargo, creía en la certeza del juicio, por lo que no se rindió ante ningún obstáculo. Más bien, construyendo el arca, predicó el juicio y la justicia de Dios al mundo. Cuando terminó de construir el arca, Dios le dijo a Noé que trajera y almacenara todos los alimentos que comerían los animales en el arca. Los alimentos que comerían un par de animales de cada especie que respiran por la nariz durante más de un año, habrá sido no solo de muchísimos tipos sino también de muchísima cantidad. Sin embargo, Noé y su familia prepararon para el gran diluvio almacenando comida en silencio, como Dios había ordenado. Debido a esta preparación exhaustiva de Noé y su familia, ellos y los animales que estaban en el arca pudieron preservar sus vidas durante el diluvio.</a:t>
              </a:r>
            </a:p>
          </p:txBody>
        </p:sp>
        <p:sp>
          <p:nvSpPr>
            <p:cNvPr id="10" name="object 10"/>
            <p:cNvSpPr txBox="1"/>
            <p:nvPr/>
          </p:nvSpPr>
          <p:spPr>
            <a:xfrm>
              <a:off x="536286" y="3771900"/>
              <a:ext cx="4515595" cy="1028954"/>
            </a:xfrm>
            <a:prstGeom prst="rect">
              <a:avLst/>
            </a:prstGeom>
          </p:spPr>
          <p:txBody>
            <a:bodyPr wrap="square" lIns="0" tIns="6604" rIns="0" bIns="0" rtlCol="0">
              <a:noAutofit/>
            </a:bodyPr>
            <a:lstStyle/>
            <a:p>
              <a:pPr indent="120650" algn="just">
                <a:lnSpc>
                  <a:spcPts val="1100"/>
                </a:lnSpc>
              </a:pPr>
              <a:r>
                <a:rPr lang="es-ES" sz="900" dirty="0">
                  <a:latin typeface="Malgun Gothic"/>
                  <a:cs typeface="Malgun Gothic"/>
                </a:rPr>
                <a:t>Así como Noé preparó el arca para el juicio, nosotros en la última época también debemos prepararnos para la segunda venida del Señor. La mayor preparación de Noé es construir el arca de la salvación y guiar a su familia y los animales al arca, nosotros también debemos guiar a las almas perdidas al seno del Señor. Además, así como Noé preparó comida y alimentó a la familia y a los animales en el arca, también deberíamos convertirnos en siervos leales y sabios, y debemos ser personas que repartimos alimentos espirituales a las personas que los necesitan. Y ¿para qué más necesitamos prepararnos?</a:t>
              </a:r>
            </a:p>
          </p:txBody>
        </p:sp>
        <p:sp>
          <p:nvSpPr>
            <p:cNvPr id="9" name="object 9"/>
            <p:cNvSpPr txBox="1"/>
            <p:nvPr/>
          </p:nvSpPr>
          <p:spPr>
            <a:xfrm>
              <a:off x="570500" y="5240870"/>
              <a:ext cx="15567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8" name="object 8"/>
            <p:cNvSpPr txBox="1"/>
            <p:nvPr/>
          </p:nvSpPr>
          <p:spPr>
            <a:xfrm>
              <a:off x="50897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71</a:t>
              </a:r>
              <a:endParaRPr sz="1000">
                <a:latin typeface="Times New Roman"/>
                <a:cs typeface="Times New Roman"/>
              </a:endParaRPr>
            </a:p>
          </p:txBody>
        </p:sp>
        <p:sp>
          <p:nvSpPr>
            <p:cNvPr id="7" name="object 7"/>
            <p:cNvSpPr txBox="1"/>
            <p:nvPr/>
          </p:nvSpPr>
          <p:spPr>
            <a:xfrm>
              <a:off x="540000" y="5553350"/>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84365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133950"/>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434333"/>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724633"/>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038058"/>
              <a:ext cx="4463999" cy="152400"/>
            </a:xfrm>
            <a:prstGeom prst="rect">
              <a:avLst/>
            </a:prstGeom>
          </p:spPr>
          <p:txBody>
            <a:bodyPr wrap="square" lIns="0" tIns="0" rIns="0" bIns="0" rtlCol="0">
              <a:noAutofit/>
            </a:bodyPr>
            <a:lstStyle/>
            <a:p>
              <a:pPr marL="25400">
                <a:lnSpc>
                  <a:spcPts val="1000"/>
                </a:lnSpc>
              </a:pPr>
              <a:endParaRPr sz="1000"/>
            </a:p>
          </p:txBody>
        </p:sp>
        <p:sp>
          <p:nvSpPr>
            <p:cNvPr id="31" name="object 11">
              <a:extLst>
                <a:ext uri="{FF2B5EF4-FFF2-40B4-BE49-F238E27FC236}">
                  <a16:creationId xmlns:a16="http://schemas.microsoft.com/office/drawing/2014/main" id="{3D66BC10-0026-43A3-A778-A7E5480067FC}"/>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그룹 77">
            <a:extLst>
              <a:ext uri="{FF2B5EF4-FFF2-40B4-BE49-F238E27FC236}">
                <a16:creationId xmlns:a16="http://schemas.microsoft.com/office/drawing/2014/main" id="{22F0FD37-FA4E-40DC-90EF-15E1E24FC1B5}"/>
              </a:ext>
            </a:extLst>
          </p:cNvPr>
          <p:cNvGrpSpPr/>
          <p:nvPr/>
        </p:nvGrpSpPr>
        <p:grpSpPr>
          <a:xfrm>
            <a:off x="174100" y="467055"/>
            <a:ext cx="4859550" cy="7279544"/>
            <a:chOff x="174100" y="467055"/>
            <a:chExt cx="4859550" cy="7279544"/>
          </a:xfrm>
        </p:grpSpPr>
        <p:sp>
          <p:nvSpPr>
            <p:cNvPr id="68" name="object 68"/>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9" name="object 69"/>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70" name="object 70"/>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71" name="object 71"/>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72" name="object 72"/>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73" name="object 73"/>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62" name="object 62"/>
            <p:cNvSpPr/>
            <p:nvPr/>
          </p:nvSpPr>
          <p:spPr>
            <a:xfrm>
              <a:off x="465349" y="39192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3" name="object 63"/>
            <p:cNvSpPr/>
            <p:nvPr/>
          </p:nvSpPr>
          <p:spPr>
            <a:xfrm>
              <a:off x="828531" y="39907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4" name="object 64"/>
            <p:cNvSpPr/>
            <p:nvPr/>
          </p:nvSpPr>
          <p:spPr>
            <a:xfrm>
              <a:off x="1132594" y="39599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5" name="object 65"/>
            <p:cNvSpPr/>
            <p:nvPr/>
          </p:nvSpPr>
          <p:spPr>
            <a:xfrm>
              <a:off x="1138284" y="39698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6" name="object 66"/>
            <p:cNvSpPr/>
            <p:nvPr/>
          </p:nvSpPr>
          <p:spPr>
            <a:xfrm>
              <a:off x="484882" y="39498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7" name="object 67"/>
            <p:cNvSpPr/>
            <p:nvPr/>
          </p:nvSpPr>
          <p:spPr>
            <a:xfrm>
              <a:off x="494648" y="43578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60" name="object 60"/>
            <p:cNvSpPr/>
            <p:nvPr/>
          </p:nvSpPr>
          <p:spPr>
            <a:xfrm>
              <a:off x="449995" y="45931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61" name="object 61"/>
            <p:cNvSpPr/>
            <p:nvPr/>
          </p:nvSpPr>
          <p:spPr>
            <a:xfrm>
              <a:off x="487536" y="46307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8" name="object 58"/>
            <p:cNvSpPr/>
            <p:nvPr/>
          </p:nvSpPr>
          <p:spPr>
            <a:xfrm>
              <a:off x="446394" y="26786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9" name="object 59"/>
            <p:cNvSpPr/>
            <p:nvPr/>
          </p:nvSpPr>
          <p:spPr>
            <a:xfrm>
              <a:off x="483936" y="27162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6" name="object 56"/>
            <p:cNvSpPr/>
            <p:nvPr/>
          </p:nvSpPr>
          <p:spPr>
            <a:xfrm>
              <a:off x="446394" y="3136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7" name="object 57"/>
            <p:cNvSpPr/>
            <p:nvPr/>
          </p:nvSpPr>
          <p:spPr>
            <a:xfrm>
              <a:off x="483936" y="3174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0" name="object 40"/>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41" name="object 41"/>
            <p:cNvSpPr/>
            <p:nvPr/>
          </p:nvSpPr>
          <p:spPr>
            <a:xfrm>
              <a:off x="366350" y="1246551"/>
              <a:ext cx="0" cy="1115072"/>
            </a:xfrm>
            <a:custGeom>
              <a:avLst/>
              <a:gdLst/>
              <a:ahLst/>
              <a:cxnLst/>
              <a:rect l="l" t="t" r="r" b="b"/>
              <a:pathLst>
                <a:path h="1115072">
                  <a:moveTo>
                    <a:pt x="0" y="0"/>
                  </a:moveTo>
                  <a:lnTo>
                    <a:pt x="0" y="1115072"/>
                  </a:lnTo>
                </a:path>
              </a:pathLst>
            </a:custGeom>
            <a:ln w="12700">
              <a:solidFill>
                <a:srgbClr val="00C0F3"/>
              </a:solidFill>
              <a:prstDash val="dash"/>
            </a:ln>
          </p:spPr>
          <p:txBody>
            <a:bodyPr wrap="square" lIns="0" tIns="0" rIns="0" bIns="0" rtlCol="0">
              <a:noAutofit/>
            </a:bodyPr>
            <a:lstStyle/>
            <a:p>
              <a:endParaRPr/>
            </a:p>
          </p:txBody>
        </p:sp>
        <p:sp>
          <p:nvSpPr>
            <p:cNvPr id="42" name="object 42"/>
            <p:cNvSpPr/>
            <p:nvPr/>
          </p:nvSpPr>
          <p:spPr>
            <a:xfrm>
              <a:off x="366346" y="1184648"/>
              <a:ext cx="1066" cy="36931"/>
            </a:xfrm>
            <a:custGeom>
              <a:avLst/>
              <a:gdLst/>
              <a:ahLst/>
              <a:cxnLst/>
              <a:rect l="l" t="t" r="r" b="b"/>
              <a:pathLst>
                <a:path w="1066" h="36931">
                  <a:moveTo>
                    <a:pt x="1066" y="0"/>
                  </a:moveTo>
                  <a:lnTo>
                    <a:pt x="368" y="5930"/>
                  </a:lnTo>
                  <a:lnTo>
                    <a:pt x="0" y="11976"/>
                  </a:lnTo>
                  <a:lnTo>
                    <a:pt x="0" y="18097"/>
                  </a:lnTo>
                  <a:lnTo>
                    <a:pt x="0" y="36931"/>
                  </a:lnTo>
                </a:path>
              </a:pathLst>
            </a:custGeom>
            <a:ln w="12700">
              <a:solidFill>
                <a:srgbClr val="00C0F3"/>
              </a:solidFill>
            </a:ln>
          </p:spPr>
          <p:txBody>
            <a:bodyPr wrap="square" lIns="0" tIns="0" rIns="0" bIns="0" rtlCol="0">
              <a:noAutofit/>
            </a:bodyPr>
            <a:lstStyle/>
            <a:p>
              <a:endParaRPr/>
            </a:p>
          </p:txBody>
        </p:sp>
        <p:sp>
          <p:nvSpPr>
            <p:cNvPr id="43" name="object 43"/>
            <p:cNvSpPr/>
            <p:nvPr/>
          </p:nvSpPr>
          <p:spPr>
            <a:xfrm>
              <a:off x="371985" y="24341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44" name="object 44"/>
            <p:cNvSpPr/>
            <p:nvPr/>
          </p:nvSpPr>
          <p:spPr>
            <a:xfrm>
              <a:off x="366346" y="2374104"/>
              <a:ext cx="1066" cy="36944"/>
            </a:xfrm>
            <a:custGeom>
              <a:avLst/>
              <a:gdLst/>
              <a:ahLst/>
              <a:cxnLst/>
              <a:rect l="l" t="t" r="r" b="b"/>
              <a:pathLst>
                <a:path w="1066" h="36944">
                  <a:moveTo>
                    <a:pt x="0" y="0"/>
                  </a:moveTo>
                  <a:lnTo>
                    <a:pt x="0" y="18846"/>
                  </a:lnTo>
                  <a:lnTo>
                    <a:pt x="0" y="24968"/>
                  </a:lnTo>
                  <a:lnTo>
                    <a:pt x="368" y="31000"/>
                  </a:lnTo>
                  <a:lnTo>
                    <a:pt x="1066" y="36944"/>
                  </a:lnTo>
                </a:path>
              </a:pathLst>
            </a:custGeom>
            <a:ln w="12699">
              <a:solidFill>
                <a:srgbClr val="00C0F3"/>
              </a:solidFill>
            </a:ln>
          </p:spPr>
          <p:txBody>
            <a:bodyPr wrap="square" lIns="0" tIns="0" rIns="0" bIns="0" rtlCol="0">
              <a:noAutofit/>
            </a:bodyPr>
            <a:lstStyle/>
            <a:p>
              <a:endParaRPr/>
            </a:p>
          </p:txBody>
        </p:sp>
        <p:sp>
          <p:nvSpPr>
            <p:cNvPr id="45" name="object 45"/>
            <p:cNvSpPr/>
            <p:nvPr/>
          </p:nvSpPr>
          <p:spPr>
            <a:xfrm>
              <a:off x="562993" y="25453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46" name="object 46"/>
            <p:cNvSpPr/>
            <p:nvPr/>
          </p:nvSpPr>
          <p:spPr>
            <a:xfrm>
              <a:off x="500649" y="25442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47" name="object 47"/>
            <p:cNvSpPr/>
            <p:nvPr/>
          </p:nvSpPr>
          <p:spPr>
            <a:xfrm>
              <a:off x="4922453" y="24226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48" name="object 48"/>
            <p:cNvSpPr/>
            <p:nvPr/>
          </p:nvSpPr>
          <p:spPr>
            <a:xfrm>
              <a:off x="4862273" y="25442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49" name="object 49"/>
            <p:cNvSpPr/>
            <p:nvPr/>
          </p:nvSpPr>
          <p:spPr>
            <a:xfrm>
              <a:off x="5033650" y="1234066"/>
              <a:ext cx="0" cy="1115072"/>
            </a:xfrm>
            <a:custGeom>
              <a:avLst/>
              <a:gdLst/>
              <a:ahLst/>
              <a:cxnLst/>
              <a:rect l="l" t="t" r="r" b="b"/>
              <a:pathLst>
                <a:path h="1115072">
                  <a:moveTo>
                    <a:pt x="0" y="1115072"/>
                  </a:moveTo>
                  <a:lnTo>
                    <a:pt x="0" y="0"/>
                  </a:lnTo>
                </a:path>
              </a:pathLst>
            </a:custGeom>
            <a:ln w="12700">
              <a:solidFill>
                <a:srgbClr val="00C0F3"/>
              </a:solidFill>
              <a:prstDash val="dash"/>
            </a:ln>
          </p:spPr>
          <p:txBody>
            <a:bodyPr wrap="square" lIns="0" tIns="0" rIns="0" bIns="0" rtlCol="0">
              <a:noAutofit/>
            </a:bodyPr>
            <a:lstStyle/>
            <a:p>
              <a:endParaRPr/>
            </a:p>
          </p:txBody>
        </p:sp>
        <p:sp>
          <p:nvSpPr>
            <p:cNvPr id="50" name="object 50"/>
            <p:cNvSpPr/>
            <p:nvPr/>
          </p:nvSpPr>
          <p:spPr>
            <a:xfrm>
              <a:off x="5032580" y="2374104"/>
              <a:ext cx="1066" cy="36944"/>
            </a:xfrm>
            <a:custGeom>
              <a:avLst/>
              <a:gdLst/>
              <a:ahLst/>
              <a:cxnLst/>
              <a:rect l="l" t="t" r="r" b="b"/>
              <a:pathLst>
                <a:path w="1066" h="36944">
                  <a:moveTo>
                    <a:pt x="0" y="36944"/>
                  </a:moveTo>
                  <a:lnTo>
                    <a:pt x="711" y="31000"/>
                  </a:lnTo>
                  <a:lnTo>
                    <a:pt x="1066" y="24968"/>
                  </a:lnTo>
                  <a:lnTo>
                    <a:pt x="1066" y="18846"/>
                  </a:lnTo>
                  <a:lnTo>
                    <a:pt x="1066" y="0"/>
                  </a:lnTo>
                </a:path>
              </a:pathLst>
            </a:custGeom>
            <a:ln w="12700">
              <a:solidFill>
                <a:srgbClr val="00C0F3"/>
              </a:solidFill>
            </a:ln>
          </p:spPr>
          <p:txBody>
            <a:bodyPr wrap="square" lIns="0" tIns="0" rIns="0" bIns="0" rtlCol="0">
              <a:noAutofit/>
            </a:bodyPr>
            <a:lstStyle/>
            <a:p>
              <a:endParaRPr/>
            </a:p>
          </p:txBody>
        </p:sp>
        <p:sp>
          <p:nvSpPr>
            <p:cNvPr id="51" name="object 51"/>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52" name="object 52"/>
            <p:cNvSpPr/>
            <p:nvPr/>
          </p:nvSpPr>
          <p:spPr>
            <a:xfrm>
              <a:off x="5032580" y="1184648"/>
              <a:ext cx="1066" cy="36931"/>
            </a:xfrm>
            <a:custGeom>
              <a:avLst/>
              <a:gdLst/>
              <a:ahLst/>
              <a:cxnLst/>
              <a:rect l="l" t="t" r="r" b="b"/>
              <a:pathLst>
                <a:path w="1066" h="36931">
                  <a:moveTo>
                    <a:pt x="1066" y="36931"/>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53" name="object 53"/>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54" name="object 54"/>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55" name="object 55"/>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21" name="object 21"/>
            <p:cNvSpPr/>
            <p:nvPr/>
          </p:nvSpPr>
          <p:spPr>
            <a:xfrm>
              <a:off x="463753" y="5080241"/>
              <a:ext cx="1480248" cy="2344000"/>
            </a:xfrm>
            <a:custGeom>
              <a:avLst/>
              <a:gdLst/>
              <a:ahLst/>
              <a:cxnLst/>
              <a:rect l="l" t="t" r="r" b="b"/>
              <a:pathLst>
                <a:path w="1480248" h="2344000">
                  <a:moveTo>
                    <a:pt x="0" y="1562671"/>
                  </a:moveTo>
                  <a:lnTo>
                    <a:pt x="0" y="2344000"/>
                  </a:lnTo>
                  <a:lnTo>
                    <a:pt x="1480248" y="2344000"/>
                  </a:lnTo>
                  <a:lnTo>
                    <a:pt x="1480248" y="0"/>
                  </a:lnTo>
                  <a:lnTo>
                    <a:pt x="0" y="0"/>
                  </a:lnTo>
                  <a:lnTo>
                    <a:pt x="0" y="1562671"/>
                  </a:lnTo>
                  <a:close/>
                </a:path>
              </a:pathLst>
            </a:custGeom>
            <a:solidFill>
              <a:srgbClr val="00ADEF"/>
            </a:solidFill>
          </p:spPr>
          <p:txBody>
            <a:bodyPr wrap="square" lIns="0" tIns="0" rIns="0" bIns="0" rtlCol="0">
              <a:noAutofit/>
            </a:bodyPr>
            <a:lstStyle/>
            <a:p>
              <a:endParaRPr/>
            </a:p>
          </p:txBody>
        </p:sp>
        <p:sp>
          <p:nvSpPr>
            <p:cNvPr id="22" name="object 22"/>
            <p:cNvSpPr/>
            <p:nvPr/>
          </p:nvSpPr>
          <p:spPr>
            <a:xfrm>
              <a:off x="463753" y="5080241"/>
              <a:ext cx="1480248" cy="781329"/>
            </a:xfrm>
            <a:custGeom>
              <a:avLst/>
              <a:gdLst/>
              <a:ahLst/>
              <a:cxnLst/>
              <a:rect l="l" t="t" r="r" b="b"/>
              <a:pathLst>
                <a:path w="1480248" h="781329">
                  <a:moveTo>
                    <a:pt x="0" y="0"/>
                  </a:moveTo>
                  <a:lnTo>
                    <a:pt x="0" y="781329"/>
                  </a:lnTo>
                  <a:lnTo>
                    <a:pt x="1480248" y="781329"/>
                  </a:lnTo>
                  <a:lnTo>
                    <a:pt x="1480248" y="0"/>
                  </a:lnTo>
                  <a:lnTo>
                    <a:pt x="0" y="0"/>
                  </a:lnTo>
                  <a:close/>
                </a:path>
              </a:pathLst>
            </a:custGeom>
            <a:solidFill>
              <a:srgbClr val="00ADEF"/>
            </a:solidFill>
          </p:spPr>
          <p:txBody>
            <a:bodyPr wrap="square" lIns="0" tIns="0" rIns="0" bIns="0" rtlCol="0">
              <a:noAutofit/>
            </a:bodyPr>
            <a:lstStyle/>
            <a:p>
              <a:endParaRPr/>
            </a:p>
          </p:txBody>
        </p:sp>
        <p:sp>
          <p:nvSpPr>
            <p:cNvPr id="23" name="object 23"/>
            <p:cNvSpPr/>
            <p:nvPr/>
          </p:nvSpPr>
          <p:spPr>
            <a:xfrm>
              <a:off x="463753" y="5861570"/>
              <a:ext cx="1480248" cy="781329"/>
            </a:xfrm>
            <a:custGeom>
              <a:avLst/>
              <a:gdLst/>
              <a:ahLst/>
              <a:cxnLst/>
              <a:rect l="l" t="t" r="r" b="b"/>
              <a:pathLst>
                <a:path w="1480248" h="781329">
                  <a:moveTo>
                    <a:pt x="0" y="0"/>
                  </a:moveTo>
                  <a:lnTo>
                    <a:pt x="0" y="781329"/>
                  </a:lnTo>
                  <a:lnTo>
                    <a:pt x="1480248" y="781329"/>
                  </a:lnTo>
                  <a:lnTo>
                    <a:pt x="1480248" y="0"/>
                  </a:lnTo>
                  <a:lnTo>
                    <a:pt x="0" y="0"/>
                  </a:lnTo>
                  <a:close/>
                </a:path>
              </a:pathLst>
            </a:custGeom>
            <a:solidFill>
              <a:srgbClr val="00ADEF"/>
            </a:solidFill>
          </p:spPr>
          <p:txBody>
            <a:bodyPr wrap="square" lIns="0" tIns="0" rIns="0" bIns="0" rtlCol="0">
              <a:noAutofit/>
            </a:bodyPr>
            <a:lstStyle/>
            <a:p>
              <a:endParaRPr/>
            </a:p>
          </p:txBody>
        </p:sp>
        <p:sp>
          <p:nvSpPr>
            <p:cNvPr id="24" name="object 24"/>
            <p:cNvSpPr/>
            <p:nvPr/>
          </p:nvSpPr>
          <p:spPr>
            <a:xfrm>
              <a:off x="463753" y="6642912"/>
              <a:ext cx="1480248" cy="781329"/>
            </a:xfrm>
            <a:custGeom>
              <a:avLst/>
              <a:gdLst/>
              <a:ahLst/>
              <a:cxnLst/>
              <a:rect l="l" t="t" r="r" b="b"/>
              <a:pathLst>
                <a:path w="1480248" h="781329">
                  <a:moveTo>
                    <a:pt x="0" y="0"/>
                  </a:moveTo>
                  <a:lnTo>
                    <a:pt x="0" y="781329"/>
                  </a:lnTo>
                  <a:lnTo>
                    <a:pt x="1480248" y="781329"/>
                  </a:lnTo>
                  <a:lnTo>
                    <a:pt x="1480248" y="0"/>
                  </a:lnTo>
                  <a:lnTo>
                    <a:pt x="0" y="0"/>
                  </a:lnTo>
                  <a:close/>
                </a:path>
              </a:pathLst>
            </a:custGeom>
            <a:solidFill>
              <a:srgbClr val="00ADEF"/>
            </a:solidFill>
          </p:spPr>
          <p:txBody>
            <a:bodyPr wrap="square" lIns="0" tIns="0" rIns="0" bIns="0" rtlCol="0">
              <a:noAutofit/>
            </a:bodyPr>
            <a:lstStyle/>
            <a:p>
              <a:endParaRPr/>
            </a:p>
          </p:txBody>
        </p:sp>
        <p:sp>
          <p:nvSpPr>
            <p:cNvPr id="25" name="object 25"/>
            <p:cNvSpPr/>
            <p:nvPr/>
          </p:nvSpPr>
          <p:spPr>
            <a:xfrm>
              <a:off x="457400" y="5080246"/>
              <a:ext cx="1486598" cy="0"/>
            </a:xfrm>
            <a:custGeom>
              <a:avLst/>
              <a:gdLst/>
              <a:ahLst/>
              <a:cxnLst/>
              <a:rect l="l" t="t" r="r" b="b"/>
              <a:pathLst>
                <a:path w="1486598">
                  <a:moveTo>
                    <a:pt x="0" y="0"/>
                  </a:moveTo>
                  <a:lnTo>
                    <a:pt x="1486598"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463750" y="5086597"/>
              <a:ext cx="0" cy="774979"/>
            </a:xfrm>
            <a:custGeom>
              <a:avLst/>
              <a:gdLst/>
              <a:ahLst/>
              <a:cxnLst/>
              <a:rect l="l" t="t" r="r" b="b"/>
              <a:pathLst>
                <a:path h="774979">
                  <a:moveTo>
                    <a:pt x="0" y="774979"/>
                  </a:moveTo>
                  <a:lnTo>
                    <a:pt x="0"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1944000" y="5080246"/>
              <a:ext cx="2996996" cy="0"/>
            </a:xfrm>
            <a:custGeom>
              <a:avLst/>
              <a:gdLst/>
              <a:ahLst/>
              <a:cxnLst/>
              <a:rect l="l" t="t" r="r" b="b"/>
              <a:pathLst>
                <a:path w="2996996">
                  <a:moveTo>
                    <a:pt x="0" y="0"/>
                  </a:moveTo>
                  <a:lnTo>
                    <a:pt x="2996996" y="0"/>
                  </a:lnTo>
                </a:path>
              </a:pathLst>
            </a:custGeom>
            <a:ln w="12700">
              <a:solidFill>
                <a:srgbClr val="00ADEF"/>
              </a:solidFill>
            </a:ln>
          </p:spPr>
          <p:txBody>
            <a:bodyPr wrap="square" lIns="0" tIns="0" rIns="0" bIns="0" rtlCol="0">
              <a:noAutofit/>
            </a:bodyPr>
            <a:lstStyle/>
            <a:p>
              <a:endParaRPr/>
            </a:p>
          </p:txBody>
        </p:sp>
        <p:sp>
          <p:nvSpPr>
            <p:cNvPr id="28" name="object 28"/>
            <p:cNvSpPr/>
            <p:nvPr/>
          </p:nvSpPr>
          <p:spPr>
            <a:xfrm>
              <a:off x="4934649" y="5086597"/>
              <a:ext cx="0" cy="774979"/>
            </a:xfrm>
            <a:custGeom>
              <a:avLst/>
              <a:gdLst/>
              <a:ahLst/>
              <a:cxnLst/>
              <a:rect l="l" t="t" r="r" b="b"/>
              <a:pathLst>
                <a:path h="774979">
                  <a:moveTo>
                    <a:pt x="0" y="774979"/>
                  </a:moveTo>
                  <a:lnTo>
                    <a:pt x="0" y="0"/>
                  </a:lnTo>
                </a:path>
              </a:pathLst>
            </a:custGeom>
            <a:ln w="12700">
              <a:solidFill>
                <a:srgbClr val="00ADEF"/>
              </a:solidFill>
            </a:ln>
          </p:spPr>
          <p:txBody>
            <a:bodyPr wrap="square" lIns="0" tIns="0" rIns="0" bIns="0" rtlCol="0">
              <a:noAutofit/>
            </a:bodyPr>
            <a:lstStyle/>
            <a:p>
              <a:endParaRPr/>
            </a:p>
          </p:txBody>
        </p:sp>
        <p:sp>
          <p:nvSpPr>
            <p:cNvPr id="29" name="object 29"/>
            <p:cNvSpPr/>
            <p:nvPr/>
          </p:nvSpPr>
          <p:spPr>
            <a:xfrm>
              <a:off x="463750" y="5861577"/>
              <a:ext cx="0" cy="781329"/>
            </a:xfrm>
            <a:custGeom>
              <a:avLst/>
              <a:gdLst/>
              <a:ahLst/>
              <a:cxnLst/>
              <a:rect l="l" t="t" r="r" b="b"/>
              <a:pathLst>
                <a:path h="781329">
                  <a:moveTo>
                    <a:pt x="0" y="781329"/>
                  </a:moveTo>
                  <a:lnTo>
                    <a:pt x="0" y="0"/>
                  </a:lnTo>
                </a:path>
              </a:pathLst>
            </a:custGeom>
            <a:ln w="12700">
              <a:solidFill>
                <a:srgbClr val="00ADEF"/>
              </a:solidFill>
            </a:ln>
          </p:spPr>
          <p:txBody>
            <a:bodyPr wrap="square" lIns="0" tIns="0" rIns="0" bIns="0" rtlCol="0">
              <a:noAutofit/>
            </a:bodyPr>
            <a:lstStyle/>
            <a:p>
              <a:endParaRPr/>
            </a:p>
          </p:txBody>
        </p:sp>
        <p:sp>
          <p:nvSpPr>
            <p:cNvPr id="30" name="object 30"/>
            <p:cNvSpPr/>
            <p:nvPr/>
          </p:nvSpPr>
          <p:spPr>
            <a:xfrm>
              <a:off x="4934649" y="5861577"/>
              <a:ext cx="0" cy="781329"/>
            </a:xfrm>
            <a:custGeom>
              <a:avLst/>
              <a:gdLst/>
              <a:ahLst/>
              <a:cxnLst/>
              <a:rect l="l" t="t" r="r" b="b"/>
              <a:pathLst>
                <a:path h="781329">
                  <a:moveTo>
                    <a:pt x="0" y="781329"/>
                  </a:moveTo>
                  <a:lnTo>
                    <a:pt x="0" y="0"/>
                  </a:lnTo>
                </a:path>
              </a:pathLst>
            </a:custGeom>
            <a:ln w="12700">
              <a:solidFill>
                <a:srgbClr val="00ADEF"/>
              </a:solidFill>
            </a:ln>
          </p:spPr>
          <p:txBody>
            <a:bodyPr wrap="square" lIns="0" tIns="0" rIns="0" bIns="0" rtlCol="0">
              <a:noAutofit/>
            </a:bodyPr>
            <a:lstStyle/>
            <a:p>
              <a:endParaRPr/>
            </a:p>
          </p:txBody>
        </p:sp>
        <p:sp>
          <p:nvSpPr>
            <p:cNvPr id="31" name="object 31"/>
            <p:cNvSpPr/>
            <p:nvPr/>
          </p:nvSpPr>
          <p:spPr>
            <a:xfrm>
              <a:off x="463750" y="6642907"/>
              <a:ext cx="0" cy="774979"/>
            </a:xfrm>
            <a:custGeom>
              <a:avLst/>
              <a:gdLst/>
              <a:ahLst/>
              <a:cxnLst/>
              <a:rect l="l" t="t" r="r" b="b"/>
              <a:pathLst>
                <a:path h="774979">
                  <a:moveTo>
                    <a:pt x="0" y="774979"/>
                  </a:moveTo>
                  <a:lnTo>
                    <a:pt x="0" y="0"/>
                  </a:lnTo>
                </a:path>
              </a:pathLst>
            </a:custGeom>
            <a:ln w="12700">
              <a:solidFill>
                <a:srgbClr val="00ADEF"/>
              </a:solidFill>
            </a:ln>
          </p:spPr>
          <p:txBody>
            <a:bodyPr wrap="square" lIns="0" tIns="0" rIns="0" bIns="0" rtlCol="0">
              <a:noAutofit/>
            </a:bodyPr>
            <a:lstStyle/>
            <a:p>
              <a:endParaRPr/>
            </a:p>
          </p:txBody>
        </p:sp>
        <p:sp>
          <p:nvSpPr>
            <p:cNvPr id="32" name="object 32"/>
            <p:cNvSpPr/>
            <p:nvPr/>
          </p:nvSpPr>
          <p:spPr>
            <a:xfrm>
              <a:off x="4934649" y="6642907"/>
              <a:ext cx="0" cy="774979"/>
            </a:xfrm>
            <a:custGeom>
              <a:avLst/>
              <a:gdLst/>
              <a:ahLst/>
              <a:cxnLst/>
              <a:rect l="l" t="t" r="r" b="b"/>
              <a:pathLst>
                <a:path h="774979">
                  <a:moveTo>
                    <a:pt x="0" y="774979"/>
                  </a:moveTo>
                  <a:lnTo>
                    <a:pt x="0" y="0"/>
                  </a:lnTo>
                </a:path>
              </a:pathLst>
            </a:custGeom>
            <a:ln w="12700">
              <a:solidFill>
                <a:srgbClr val="00ADEF"/>
              </a:solidFill>
            </a:ln>
          </p:spPr>
          <p:txBody>
            <a:bodyPr wrap="square" lIns="0" tIns="0" rIns="0" bIns="0" rtlCol="0">
              <a:noAutofit/>
            </a:bodyPr>
            <a:lstStyle/>
            <a:p>
              <a:endParaRPr/>
            </a:p>
          </p:txBody>
        </p:sp>
        <p:sp>
          <p:nvSpPr>
            <p:cNvPr id="33" name="object 33"/>
            <p:cNvSpPr/>
            <p:nvPr/>
          </p:nvSpPr>
          <p:spPr>
            <a:xfrm>
              <a:off x="457400" y="7424237"/>
              <a:ext cx="1486598" cy="0"/>
            </a:xfrm>
            <a:custGeom>
              <a:avLst/>
              <a:gdLst/>
              <a:ahLst/>
              <a:cxnLst/>
              <a:rect l="l" t="t" r="r" b="b"/>
              <a:pathLst>
                <a:path w="1486598">
                  <a:moveTo>
                    <a:pt x="0" y="0"/>
                  </a:moveTo>
                  <a:lnTo>
                    <a:pt x="1486598" y="0"/>
                  </a:lnTo>
                </a:path>
              </a:pathLst>
            </a:custGeom>
            <a:ln w="12700">
              <a:solidFill>
                <a:srgbClr val="00ADEF"/>
              </a:solidFill>
            </a:ln>
          </p:spPr>
          <p:txBody>
            <a:bodyPr wrap="square" lIns="0" tIns="0" rIns="0" bIns="0" rtlCol="0">
              <a:noAutofit/>
            </a:bodyPr>
            <a:lstStyle/>
            <a:p>
              <a:endParaRPr/>
            </a:p>
          </p:txBody>
        </p:sp>
        <p:sp>
          <p:nvSpPr>
            <p:cNvPr id="34" name="object 34"/>
            <p:cNvSpPr/>
            <p:nvPr/>
          </p:nvSpPr>
          <p:spPr>
            <a:xfrm>
              <a:off x="1944000" y="7424237"/>
              <a:ext cx="2996996" cy="0"/>
            </a:xfrm>
            <a:custGeom>
              <a:avLst/>
              <a:gdLst/>
              <a:ahLst/>
              <a:cxnLst/>
              <a:rect l="l" t="t" r="r" b="b"/>
              <a:pathLst>
                <a:path w="2996996">
                  <a:moveTo>
                    <a:pt x="0" y="0"/>
                  </a:moveTo>
                  <a:lnTo>
                    <a:pt x="2996996" y="0"/>
                  </a:lnTo>
                </a:path>
              </a:pathLst>
            </a:custGeom>
            <a:ln w="12700">
              <a:solidFill>
                <a:srgbClr val="00ADEF"/>
              </a:solidFill>
            </a:ln>
          </p:spPr>
          <p:txBody>
            <a:bodyPr wrap="square" lIns="0" tIns="0" rIns="0" bIns="0" rtlCol="0">
              <a:noAutofit/>
            </a:bodyPr>
            <a:lstStyle/>
            <a:p>
              <a:endParaRPr/>
            </a:p>
          </p:txBody>
        </p:sp>
        <p:sp>
          <p:nvSpPr>
            <p:cNvPr id="35" name="object 35"/>
            <p:cNvSpPr/>
            <p:nvPr/>
          </p:nvSpPr>
          <p:spPr>
            <a:xfrm>
              <a:off x="1944000" y="5086597"/>
              <a:ext cx="0" cy="771804"/>
            </a:xfrm>
            <a:custGeom>
              <a:avLst/>
              <a:gdLst/>
              <a:ahLst/>
              <a:cxnLst/>
              <a:rect l="l" t="t" r="r" b="b"/>
              <a:pathLst>
                <a:path h="771804">
                  <a:moveTo>
                    <a:pt x="0" y="771804"/>
                  </a:moveTo>
                  <a:lnTo>
                    <a:pt x="0" y="0"/>
                  </a:lnTo>
                </a:path>
              </a:pathLst>
            </a:custGeom>
            <a:ln w="6350">
              <a:solidFill>
                <a:srgbClr val="00ADEF"/>
              </a:solidFill>
            </a:ln>
          </p:spPr>
          <p:txBody>
            <a:bodyPr wrap="square" lIns="0" tIns="0" rIns="0" bIns="0" rtlCol="0">
              <a:noAutofit/>
            </a:bodyPr>
            <a:lstStyle/>
            <a:p>
              <a:endParaRPr/>
            </a:p>
          </p:txBody>
        </p:sp>
        <p:sp>
          <p:nvSpPr>
            <p:cNvPr id="36" name="object 36"/>
            <p:cNvSpPr/>
            <p:nvPr/>
          </p:nvSpPr>
          <p:spPr>
            <a:xfrm>
              <a:off x="1940825" y="5861577"/>
              <a:ext cx="2987471" cy="0"/>
            </a:xfrm>
            <a:custGeom>
              <a:avLst/>
              <a:gdLst/>
              <a:ahLst/>
              <a:cxnLst/>
              <a:rect l="l" t="t" r="r" b="b"/>
              <a:pathLst>
                <a:path w="2987471">
                  <a:moveTo>
                    <a:pt x="0" y="0"/>
                  </a:moveTo>
                  <a:lnTo>
                    <a:pt x="2987471" y="0"/>
                  </a:lnTo>
                </a:path>
              </a:pathLst>
            </a:custGeom>
            <a:ln w="6350">
              <a:solidFill>
                <a:srgbClr val="00ADEF"/>
              </a:solidFill>
            </a:ln>
          </p:spPr>
          <p:txBody>
            <a:bodyPr wrap="square" lIns="0" tIns="0" rIns="0" bIns="0" rtlCol="0">
              <a:noAutofit/>
            </a:bodyPr>
            <a:lstStyle/>
            <a:p>
              <a:endParaRPr/>
            </a:p>
          </p:txBody>
        </p:sp>
        <p:sp>
          <p:nvSpPr>
            <p:cNvPr id="37" name="object 37"/>
            <p:cNvSpPr/>
            <p:nvPr/>
          </p:nvSpPr>
          <p:spPr>
            <a:xfrm>
              <a:off x="1944000" y="5864752"/>
              <a:ext cx="0" cy="774979"/>
            </a:xfrm>
            <a:custGeom>
              <a:avLst/>
              <a:gdLst/>
              <a:ahLst/>
              <a:cxnLst/>
              <a:rect l="l" t="t" r="r" b="b"/>
              <a:pathLst>
                <a:path h="774979">
                  <a:moveTo>
                    <a:pt x="0" y="774979"/>
                  </a:moveTo>
                  <a:lnTo>
                    <a:pt x="0" y="0"/>
                  </a:lnTo>
                </a:path>
              </a:pathLst>
            </a:custGeom>
            <a:ln w="6350">
              <a:solidFill>
                <a:srgbClr val="00ADEF"/>
              </a:solidFill>
            </a:ln>
          </p:spPr>
          <p:txBody>
            <a:bodyPr wrap="square" lIns="0" tIns="0" rIns="0" bIns="0" rtlCol="0">
              <a:noAutofit/>
            </a:bodyPr>
            <a:lstStyle/>
            <a:p>
              <a:endParaRPr/>
            </a:p>
          </p:txBody>
        </p:sp>
        <p:sp>
          <p:nvSpPr>
            <p:cNvPr id="38" name="object 38"/>
            <p:cNvSpPr/>
            <p:nvPr/>
          </p:nvSpPr>
          <p:spPr>
            <a:xfrm>
              <a:off x="1940825" y="6642906"/>
              <a:ext cx="2987471" cy="0"/>
            </a:xfrm>
            <a:custGeom>
              <a:avLst/>
              <a:gdLst/>
              <a:ahLst/>
              <a:cxnLst/>
              <a:rect l="l" t="t" r="r" b="b"/>
              <a:pathLst>
                <a:path w="2987471">
                  <a:moveTo>
                    <a:pt x="0" y="0"/>
                  </a:moveTo>
                  <a:lnTo>
                    <a:pt x="2987471" y="0"/>
                  </a:lnTo>
                </a:path>
              </a:pathLst>
            </a:custGeom>
            <a:ln w="6350">
              <a:solidFill>
                <a:srgbClr val="00ADEF"/>
              </a:solidFill>
            </a:ln>
          </p:spPr>
          <p:txBody>
            <a:bodyPr wrap="square" lIns="0" tIns="0" rIns="0" bIns="0" rtlCol="0">
              <a:noAutofit/>
            </a:bodyPr>
            <a:lstStyle/>
            <a:p>
              <a:endParaRPr/>
            </a:p>
          </p:txBody>
        </p:sp>
        <p:sp>
          <p:nvSpPr>
            <p:cNvPr id="39" name="object 39"/>
            <p:cNvSpPr/>
            <p:nvPr/>
          </p:nvSpPr>
          <p:spPr>
            <a:xfrm>
              <a:off x="1944000" y="6646082"/>
              <a:ext cx="0" cy="771804"/>
            </a:xfrm>
            <a:custGeom>
              <a:avLst/>
              <a:gdLst/>
              <a:ahLst/>
              <a:cxnLst/>
              <a:rect l="l" t="t" r="r" b="b"/>
              <a:pathLst>
                <a:path h="771804">
                  <a:moveTo>
                    <a:pt x="0" y="771804"/>
                  </a:moveTo>
                  <a:lnTo>
                    <a:pt x="0" y="0"/>
                  </a:lnTo>
                </a:path>
              </a:pathLst>
            </a:custGeom>
            <a:ln w="6350">
              <a:solidFill>
                <a:srgbClr val="00ADEF"/>
              </a:solidFill>
            </a:ln>
          </p:spPr>
          <p:txBody>
            <a:bodyPr wrap="square" lIns="0" tIns="0" rIns="0" bIns="0" rtlCol="0">
              <a:noAutofit/>
            </a:bodyPr>
            <a:lstStyle/>
            <a:p>
              <a:endParaRPr/>
            </a:p>
          </p:txBody>
        </p:sp>
        <p:sp>
          <p:nvSpPr>
            <p:cNvPr id="18" name="object 18"/>
            <p:cNvSpPr txBox="1"/>
            <p:nvPr/>
          </p:nvSpPr>
          <p:spPr>
            <a:xfrm>
              <a:off x="450850" y="1145009"/>
              <a:ext cx="4517453" cy="645691"/>
            </a:xfrm>
            <a:prstGeom prst="rect">
              <a:avLst/>
            </a:prstGeom>
          </p:spPr>
          <p:txBody>
            <a:bodyPr wrap="square" lIns="0" tIns="7302" rIns="0" bIns="0" rtlCol="0">
              <a:noAutofit/>
            </a:bodyPr>
            <a:lstStyle/>
            <a:p>
              <a:pPr marL="12700" algn="just"/>
              <a:r>
                <a:rPr lang="es-ES" sz="1000" dirty="0">
                  <a:latin typeface="Malgun Gothic"/>
                  <a:cs typeface="Malgun Gothic"/>
                </a:rPr>
                <a:t>Por la fe Noé, cuando fue advertido por Dios acerca de cosas que aún no se veían, con temor preparó el arca en que su casa se salvase; y por esa fe condenó al mundo, y fue hecho heredero de la justicia que viene por la fe.</a:t>
              </a:r>
              <a:r>
                <a:rPr sz="1000" dirty="0">
                  <a:latin typeface="Malgun Gothic"/>
                  <a:cs typeface="Malgun Gothic"/>
                </a:rPr>
                <a:t> (</a:t>
              </a:r>
              <a:r>
                <a:rPr lang="es-ES" sz="1000" dirty="0">
                  <a:latin typeface="Malgun Gothic"/>
                  <a:cs typeface="Malgun Gothic"/>
                </a:rPr>
                <a:t>He</a:t>
              </a:r>
              <a:r>
                <a:rPr sz="1000" dirty="0">
                  <a:latin typeface="Malgun Gothic"/>
                  <a:cs typeface="Malgun Gothic"/>
                </a:rPr>
                <a:t> 11:7)</a:t>
              </a:r>
            </a:p>
          </p:txBody>
        </p:sp>
        <p:sp>
          <p:nvSpPr>
            <p:cNvPr id="17" name="object 17"/>
            <p:cNvSpPr txBox="1"/>
            <p:nvPr/>
          </p:nvSpPr>
          <p:spPr>
            <a:xfrm>
              <a:off x="437300" y="1849510"/>
              <a:ext cx="4517453" cy="626990"/>
            </a:xfrm>
            <a:prstGeom prst="rect">
              <a:avLst/>
            </a:prstGeom>
          </p:spPr>
          <p:txBody>
            <a:bodyPr wrap="square" lIns="0" tIns="7302" rIns="0" bIns="0" rtlCol="0">
              <a:noAutofit/>
            </a:bodyPr>
            <a:lstStyle/>
            <a:p>
              <a:pPr marL="12700" algn="just"/>
              <a:r>
                <a:rPr sz="1000" dirty="0">
                  <a:latin typeface="Malgun Gothic"/>
                  <a:cs typeface="Malgun Gothic"/>
                </a:rPr>
                <a:t>By faith Noah, being divinely warned of things not yet seen, moved with godly</a:t>
              </a:r>
              <a:r>
                <a:rPr lang="es-ES" sz="1000" dirty="0">
                  <a:latin typeface="Malgun Gothic"/>
                  <a:cs typeface="Malgun Gothic"/>
                </a:rPr>
                <a:t> </a:t>
              </a:r>
              <a:r>
                <a:rPr sz="1000" dirty="0">
                  <a:latin typeface="Malgun Gothic"/>
                  <a:cs typeface="Malgun Gothic"/>
                </a:rPr>
                <a:t>fear, prepared an ark for the saving of his household, by which he condemned</a:t>
              </a:r>
              <a:r>
                <a:rPr lang="es-ES" sz="1000" dirty="0">
                  <a:latin typeface="Malgun Gothic"/>
                  <a:cs typeface="Malgun Gothic"/>
                </a:rPr>
                <a:t> </a:t>
              </a:r>
              <a:r>
                <a:rPr sz="1000" dirty="0">
                  <a:latin typeface="Malgun Gothic"/>
                  <a:cs typeface="Malgun Gothic"/>
                </a:rPr>
                <a:t>the world and became heir of the righteousness which is according to faith.</a:t>
              </a:r>
              <a:r>
                <a:rPr lang="es-ES" sz="1000" dirty="0">
                  <a:latin typeface="Malgun Gothic"/>
                  <a:cs typeface="Malgun Gothic"/>
                </a:rPr>
                <a:t> </a:t>
              </a:r>
              <a:r>
                <a:rPr sz="1000" dirty="0">
                  <a:latin typeface="Malgun Gothic"/>
                  <a:cs typeface="Malgun Gothic"/>
                </a:rPr>
                <a:t>(He 11:7)</a:t>
              </a:r>
            </a:p>
          </p:txBody>
        </p:sp>
        <p:sp>
          <p:nvSpPr>
            <p:cNvPr id="16" name="object 16"/>
            <p:cNvSpPr txBox="1"/>
            <p:nvPr/>
          </p:nvSpPr>
          <p:spPr>
            <a:xfrm>
              <a:off x="534179" y="27371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5" name="object 15"/>
            <p:cNvSpPr txBox="1"/>
            <p:nvPr/>
          </p:nvSpPr>
          <p:spPr>
            <a:xfrm>
              <a:off x="808099" y="27369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14" name="object 14"/>
            <p:cNvSpPr txBox="1"/>
            <p:nvPr/>
          </p:nvSpPr>
          <p:spPr>
            <a:xfrm>
              <a:off x="534179" y="31950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3" name="object 13"/>
            <p:cNvSpPr txBox="1"/>
            <p:nvPr/>
          </p:nvSpPr>
          <p:spPr>
            <a:xfrm>
              <a:off x="808099" y="3194864"/>
              <a:ext cx="3331527" cy="139700"/>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Noé aún no había visto llover, pero ¿para qué preparó el arca?</a:t>
              </a:r>
            </a:p>
          </p:txBody>
        </p:sp>
        <p:sp>
          <p:nvSpPr>
            <p:cNvPr id="10" name="object 10"/>
            <p:cNvSpPr txBox="1"/>
            <p:nvPr/>
          </p:nvSpPr>
          <p:spPr>
            <a:xfrm>
              <a:off x="537780" y="46516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9" name="object 9"/>
            <p:cNvSpPr txBox="1"/>
            <p:nvPr/>
          </p:nvSpPr>
          <p:spPr>
            <a:xfrm>
              <a:off x="811700" y="4611873"/>
              <a:ext cx="4029443" cy="316450"/>
            </a:xfrm>
            <a:prstGeom prst="rect">
              <a:avLst/>
            </a:prstGeom>
          </p:spPr>
          <p:txBody>
            <a:bodyPr wrap="square" lIns="0" tIns="6635" rIns="0" bIns="0" rtlCol="0">
              <a:noAutofit/>
            </a:bodyPr>
            <a:lstStyle/>
            <a:p>
              <a:pPr marL="12700" algn="just"/>
              <a:r>
                <a:rPr lang="es-ES" sz="900" dirty="0">
                  <a:latin typeface="Malgun Gothic"/>
                  <a:cs typeface="Malgun Gothic"/>
                </a:rPr>
                <a:t>Escribe las características de la época en que vivía Noé y el interés de las personas en ese momento (Gn 6:5, Mt 24:38). Y compara con las personas en nuestra época (2Ti. 3:1~5).</a:t>
              </a:r>
              <a:endParaRPr sz="900" dirty="0">
                <a:latin typeface="Malgun Gothic"/>
                <a:cs typeface="Malgun Gothic"/>
              </a:endParaRPr>
            </a:p>
          </p:txBody>
        </p:sp>
        <p:sp>
          <p:nvSpPr>
            <p:cNvPr id="8" name="object 8"/>
            <p:cNvSpPr txBox="1"/>
            <p:nvPr/>
          </p:nvSpPr>
          <p:spPr>
            <a:xfrm>
              <a:off x="17410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72</a:t>
              </a:r>
              <a:endParaRPr sz="1000">
                <a:latin typeface="Times New Roman"/>
                <a:cs typeface="Times New Roman"/>
              </a:endParaRPr>
            </a:p>
          </p:txBody>
        </p:sp>
        <p:sp>
          <p:nvSpPr>
            <p:cNvPr id="7" name="object 7"/>
            <p:cNvSpPr txBox="1"/>
            <p:nvPr/>
          </p:nvSpPr>
          <p:spPr>
            <a:xfrm>
              <a:off x="463753" y="5080246"/>
              <a:ext cx="1480248" cy="2343990"/>
            </a:xfrm>
            <a:prstGeom prst="rect">
              <a:avLst/>
            </a:prstGeom>
          </p:spPr>
          <p:txBody>
            <a:bodyPr wrap="square" lIns="0" tIns="0" rIns="0" bIns="0" rtlCol="0">
              <a:noAutofit/>
            </a:bodyPr>
            <a:lstStyle/>
            <a:p>
              <a:pPr>
                <a:lnSpc>
                  <a:spcPts val="1000"/>
                </a:lnSpc>
              </a:pPr>
              <a:endParaRPr sz="1000" dirty="0"/>
            </a:p>
            <a:p>
              <a:pPr marL="284753" marR="284756" algn="ctr">
                <a:lnSpc>
                  <a:spcPts val="1400"/>
                </a:lnSpc>
                <a:spcBef>
                  <a:spcPts val="4184"/>
                </a:spcBef>
              </a:pPr>
              <a:endParaRPr lang="es-ES" sz="900" spc="-62" dirty="0">
                <a:solidFill>
                  <a:srgbClr val="FFFFFF"/>
                </a:solidFill>
                <a:latin typeface="Malgun Gothic"/>
                <a:cs typeface="Malgun Gothic"/>
              </a:endParaRPr>
            </a:p>
            <a:p>
              <a:pPr marL="284753" marR="284756" algn="ctr">
                <a:lnSpc>
                  <a:spcPts val="1400"/>
                </a:lnSpc>
                <a:spcBef>
                  <a:spcPts val="4184"/>
                </a:spcBef>
              </a:pPr>
              <a:endParaRPr lang="es-ES" sz="900" spc="-43" dirty="0">
                <a:solidFill>
                  <a:srgbClr val="FFFFFF"/>
                </a:solidFill>
                <a:latin typeface="Malgun Gothic"/>
                <a:cs typeface="Malgun Gothic"/>
              </a:endParaRPr>
            </a:p>
          </p:txBody>
        </p:sp>
        <p:sp>
          <p:nvSpPr>
            <p:cNvPr id="6" name="object 6"/>
            <p:cNvSpPr txBox="1"/>
            <p:nvPr/>
          </p:nvSpPr>
          <p:spPr>
            <a:xfrm>
              <a:off x="1944001" y="5080246"/>
              <a:ext cx="2990648" cy="78133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1944001" y="5861577"/>
              <a:ext cx="2990648" cy="78132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944001" y="6642906"/>
              <a:ext cx="2990648" cy="78133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405645"/>
              <a:ext cx="4286643" cy="152400"/>
            </a:xfrm>
            <a:prstGeom prst="rect">
              <a:avLst/>
            </a:prstGeom>
          </p:spPr>
          <p:txBody>
            <a:bodyPr wrap="square" lIns="0" tIns="0" rIns="0" bIns="0" rtlCol="0">
              <a:noAutofit/>
            </a:bodyPr>
            <a:lstStyle/>
            <a:p>
              <a:pPr marL="25400">
                <a:lnSpc>
                  <a:spcPts val="1000"/>
                </a:lnSpc>
              </a:pPr>
              <a:endParaRPr sz="1000"/>
            </a:p>
          </p:txBody>
        </p:sp>
        <p:sp>
          <p:nvSpPr>
            <p:cNvPr id="74" name="object 11">
              <a:extLst>
                <a:ext uri="{FF2B5EF4-FFF2-40B4-BE49-F238E27FC236}">
                  <a16:creationId xmlns:a16="http://schemas.microsoft.com/office/drawing/2014/main" id="{CDD478D5-752A-4AB3-94B8-99B4447A2473}"/>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75" name="object 11">
              <a:extLst>
                <a:ext uri="{FF2B5EF4-FFF2-40B4-BE49-F238E27FC236}">
                  <a16:creationId xmlns:a16="http://schemas.microsoft.com/office/drawing/2014/main" id="{1409EA8F-7DFF-41F1-B012-16F21BA092D8}"/>
                </a:ext>
              </a:extLst>
            </p:cNvPr>
            <p:cNvSpPr txBox="1"/>
            <p:nvPr/>
          </p:nvSpPr>
          <p:spPr>
            <a:xfrm>
              <a:off x="519269" y="39497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19" name="TextBox 18">
              <a:extLst>
                <a:ext uri="{FF2B5EF4-FFF2-40B4-BE49-F238E27FC236}">
                  <a16:creationId xmlns:a16="http://schemas.microsoft.com/office/drawing/2014/main" id="{56DDD6D1-06CB-4171-B23E-0A4A718FD52D}"/>
                </a:ext>
              </a:extLst>
            </p:cNvPr>
            <p:cNvSpPr txBox="1"/>
            <p:nvPr/>
          </p:nvSpPr>
          <p:spPr>
            <a:xfrm>
              <a:off x="457400" y="5174278"/>
              <a:ext cx="1486598" cy="584775"/>
            </a:xfrm>
            <a:prstGeom prst="rect">
              <a:avLst/>
            </a:prstGeom>
            <a:noFill/>
          </p:spPr>
          <p:txBody>
            <a:bodyPr wrap="square" rtlCol="0" anchor="ctr">
              <a:spAutoFit/>
            </a:bodyPr>
            <a:lstStyle/>
            <a:p>
              <a:pPr algn="ctr"/>
              <a:endParaRPr lang="es-ES" sz="800" dirty="0">
                <a:solidFill>
                  <a:srgbClr val="FFFFFF"/>
                </a:solidFill>
                <a:latin typeface="Malgun Gothic"/>
                <a:cs typeface="Malgun Gothic"/>
              </a:endParaRPr>
            </a:p>
            <a:p>
              <a:pPr algn="ctr"/>
              <a:r>
                <a:rPr lang="es-ES" sz="800" dirty="0">
                  <a:solidFill>
                    <a:srgbClr val="FFFFFF"/>
                  </a:solidFill>
                  <a:latin typeface="Malgun Gothic"/>
                  <a:cs typeface="Malgun Gothic"/>
                </a:rPr>
                <a:t>Las características de la época de Noé</a:t>
              </a:r>
            </a:p>
            <a:p>
              <a:pPr algn="ctr"/>
              <a:endParaRPr lang="es-ES" sz="800" dirty="0">
                <a:solidFill>
                  <a:srgbClr val="FFFFFF"/>
                </a:solidFill>
                <a:latin typeface="Malgun Gothic"/>
                <a:cs typeface="Malgun Gothic"/>
              </a:endParaRPr>
            </a:p>
          </p:txBody>
        </p:sp>
        <p:sp>
          <p:nvSpPr>
            <p:cNvPr id="20" name="TextBox 19">
              <a:extLst>
                <a:ext uri="{FF2B5EF4-FFF2-40B4-BE49-F238E27FC236}">
                  <a16:creationId xmlns:a16="http://schemas.microsoft.com/office/drawing/2014/main" id="{BADDE9DD-D177-45CE-B462-2DEC9C0DE407}"/>
                </a:ext>
              </a:extLst>
            </p:cNvPr>
            <p:cNvSpPr txBox="1"/>
            <p:nvPr/>
          </p:nvSpPr>
          <p:spPr>
            <a:xfrm>
              <a:off x="463750" y="5944969"/>
              <a:ext cx="1470686" cy="584775"/>
            </a:xfrm>
            <a:prstGeom prst="rect">
              <a:avLst/>
            </a:prstGeom>
            <a:noFill/>
          </p:spPr>
          <p:txBody>
            <a:bodyPr wrap="square" rtlCol="0">
              <a:spAutoFit/>
            </a:bodyPr>
            <a:lstStyle/>
            <a:p>
              <a:pPr algn="ctr"/>
              <a:endParaRPr lang="es-ES" sz="800" dirty="0">
                <a:solidFill>
                  <a:srgbClr val="FFFFFF"/>
                </a:solidFill>
                <a:latin typeface="Malgun Gothic"/>
                <a:cs typeface="Malgun Gothic"/>
              </a:endParaRPr>
            </a:p>
            <a:p>
              <a:pPr algn="ctr"/>
              <a:r>
                <a:rPr lang="es-ES" sz="800" dirty="0">
                  <a:solidFill>
                    <a:srgbClr val="FFFFFF"/>
                  </a:solidFill>
                  <a:latin typeface="Malgun Gothic"/>
                  <a:cs typeface="Malgun Gothic"/>
                </a:rPr>
                <a:t>El interés de las personas en la época de Noé</a:t>
              </a:r>
            </a:p>
            <a:p>
              <a:pPr algn="ctr"/>
              <a:endParaRPr lang="es-ES" sz="800" dirty="0">
                <a:solidFill>
                  <a:srgbClr val="FFFFFF"/>
                </a:solidFill>
                <a:latin typeface="Malgun Gothic"/>
                <a:cs typeface="Malgun Gothic"/>
              </a:endParaRPr>
            </a:p>
          </p:txBody>
        </p:sp>
        <p:sp>
          <p:nvSpPr>
            <p:cNvPr id="77" name="TextBox 76">
              <a:extLst>
                <a:ext uri="{FF2B5EF4-FFF2-40B4-BE49-F238E27FC236}">
                  <a16:creationId xmlns:a16="http://schemas.microsoft.com/office/drawing/2014/main" id="{FEF8ABED-BFF4-48C1-AC9B-15408EFA1389}"/>
                </a:ext>
              </a:extLst>
            </p:cNvPr>
            <p:cNvSpPr txBox="1"/>
            <p:nvPr/>
          </p:nvSpPr>
          <p:spPr>
            <a:xfrm>
              <a:off x="462250" y="6706969"/>
              <a:ext cx="1478575" cy="584775"/>
            </a:xfrm>
            <a:prstGeom prst="rect">
              <a:avLst/>
            </a:prstGeom>
            <a:noFill/>
          </p:spPr>
          <p:txBody>
            <a:bodyPr wrap="square" rtlCol="0">
              <a:spAutoFit/>
            </a:bodyPr>
            <a:lstStyle/>
            <a:p>
              <a:pPr algn="ctr"/>
              <a:endParaRPr lang="es-ES" altLang="ko-KR" sz="800" dirty="0">
                <a:solidFill>
                  <a:srgbClr val="FFFFFF"/>
                </a:solidFill>
                <a:latin typeface="Malgun Gothic"/>
                <a:cs typeface="Malgun Gothic"/>
              </a:endParaRPr>
            </a:p>
            <a:p>
              <a:pPr algn="ctr"/>
              <a:r>
                <a:rPr lang="es-ES" altLang="ko-KR" sz="800" dirty="0">
                  <a:solidFill>
                    <a:srgbClr val="FFFFFF"/>
                  </a:solidFill>
                  <a:latin typeface="Malgun Gothic"/>
                  <a:cs typeface="Malgun Gothic"/>
                </a:rPr>
                <a:t>El interés principal de las personas en nuestra época</a:t>
              </a:r>
            </a:p>
            <a:p>
              <a:pPr algn="ctr"/>
              <a:endParaRPr lang="es-ES" sz="800" dirty="0">
                <a:solidFill>
                  <a:srgbClr val="FFFFFF"/>
                </a:solidFill>
                <a:latin typeface="Malgun Gothic"/>
                <a:cs typeface="Malgun Gothic"/>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5059CE06-6515-497E-A4E2-75CDD24BA595}"/>
              </a:ext>
            </a:extLst>
          </p:cNvPr>
          <p:cNvGrpSpPr/>
          <p:nvPr/>
        </p:nvGrpSpPr>
        <p:grpSpPr>
          <a:xfrm>
            <a:off x="545287" y="933997"/>
            <a:ext cx="4706113" cy="6812602"/>
            <a:chOff x="545287" y="933997"/>
            <a:chExt cx="4706113" cy="6812602"/>
          </a:xfrm>
        </p:grpSpPr>
        <p:sp>
          <p:nvSpPr>
            <p:cNvPr id="13" name="object 13"/>
            <p:cNvSpPr/>
            <p:nvPr/>
          </p:nvSpPr>
          <p:spPr>
            <a:xfrm>
              <a:off x="545294" y="31388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4" name="object 14"/>
            <p:cNvSpPr/>
            <p:nvPr/>
          </p:nvSpPr>
          <p:spPr>
            <a:xfrm>
              <a:off x="582836" y="31764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45294" y="5165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 name="object 12"/>
            <p:cNvSpPr/>
            <p:nvPr/>
          </p:nvSpPr>
          <p:spPr>
            <a:xfrm>
              <a:off x="582836" y="52033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545287" y="933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582828" y="9715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 name="object 8"/>
            <p:cNvSpPr txBox="1"/>
            <p:nvPr/>
          </p:nvSpPr>
          <p:spPr>
            <a:xfrm>
              <a:off x="633072" y="992479"/>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7" name="object 7"/>
            <p:cNvSpPr txBox="1"/>
            <p:nvPr/>
          </p:nvSpPr>
          <p:spPr>
            <a:xfrm>
              <a:off x="906992" y="992261"/>
              <a:ext cx="3811058" cy="178017"/>
            </a:xfrm>
            <a:prstGeom prst="rect">
              <a:avLst/>
            </a:prstGeom>
          </p:spPr>
          <p:txBody>
            <a:bodyPr wrap="square" lIns="0" tIns="6635" rIns="0" bIns="0" rtlCol="0">
              <a:noAutofit/>
            </a:bodyPr>
            <a:lstStyle/>
            <a:p>
              <a:pPr marL="12700" algn="just"/>
              <a:r>
                <a:rPr lang="es-ES" sz="900" dirty="0">
                  <a:latin typeface="Malgun Gothic"/>
                  <a:cs typeface="Malgun Gothic"/>
                </a:rPr>
                <a:t>Busca y escribe tres palabras que describan la vida de Noé (Gn 6:9).</a:t>
              </a:r>
              <a:endParaRPr sz="900" dirty="0">
                <a:latin typeface="Malgun Gothic"/>
                <a:cs typeface="Malgun Gothic"/>
              </a:endParaRPr>
            </a:p>
          </p:txBody>
        </p:sp>
        <p:sp>
          <p:nvSpPr>
            <p:cNvPr id="6" name="object 6"/>
            <p:cNvSpPr txBox="1"/>
            <p:nvPr/>
          </p:nvSpPr>
          <p:spPr>
            <a:xfrm>
              <a:off x="633079" y="31973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5" name="object 5"/>
            <p:cNvSpPr txBox="1"/>
            <p:nvPr/>
          </p:nvSpPr>
          <p:spPr>
            <a:xfrm>
              <a:off x="906998" y="3197164"/>
              <a:ext cx="3811052" cy="178014"/>
            </a:xfrm>
            <a:prstGeom prst="rect">
              <a:avLst/>
            </a:prstGeom>
          </p:spPr>
          <p:txBody>
            <a:bodyPr wrap="square" lIns="0" tIns="6635" rIns="0" bIns="0" rtlCol="0">
              <a:noAutofit/>
            </a:bodyPr>
            <a:lstStyle/>
            <a:p>
              <a:pPr marL="12700" algn="just"/>
              <a:r>
                <a:rPr lang="es-ES" sz="900" dirty="0">
                  <a:latin typeface="Malgun Gothic"/>
                  <a:cs typeface="Malgun Gothic"/>
                </a:rPr>
                <a:t>¿Qué predicó Noé a las personas mientras construía el arca (2P 2:5)?</a:t>
              </a:r>
            </a:p>
          </p:txBody>
        </p:sp>
        <p:sp>
          <p:nvSpPr>
            <p:cNvPr id="4" name="object 4"/>
            <p:cNvSpPr txBox="1"/>
            <p:nvPr/>
          </p:nvSpPr>
          <p:spPr>
            <a:xfrm>
              <a:off x="633079" y="5224277"/>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9" y="5224063"/>
              <a:ext cx="4052954" cy="414020"/>
            </a:xfrm>
            <a:prstGeom prst="rect">
              <a:avLst/>
            </a:prstGeom>
          </p:spPr>
          <p:txBody>
            <a:bodyPr wrap="square" lIns="0" tIns="6635" rIns="0" bIns="0" rtlCol="0">
              <a:noAutofit/>
            </a:bodyPr>
            <a:lstStyle/>
            <a:p>
              <a:pPr marL="12700" algn="just"/>
              <a:r>
                <a:rPr lang="es-ES" sz="900" dirty="0">
                  <a:latin typeface="Malgun Gothic"/>
                  <a:cs typeface="Malgun Gothic"/>
                </a:rPr>
                <a:t>Así como Noé hizo el arca para preparar el juicio de Dios, nosotros también estamos preparando para encontrarnos con el Señor que vendrá de nuevo. Escribe qué tipo de preparativos estas haciendo y comparte comunión unos con otros.</a:t>
              </a:r>
            </a:p>
          </p:txBody>
        </p:sp>
        <p:sp>
          <p:nvSpPr>
            <p:cNvPr id="2" name="object 2"/>
            <p:cNvSpPr txBox="1"/>
            <p:nvPr/>
          </p:nvSpPr>
          <p:spPr>
            <a:xfrm>
              <a:off x="507995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73</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48" dirty="0">
                  <a:latin typeface="Malgun Gothic"/>
                  <a:cs typeface="Malgun Gothic"/>
                </a:rPr>
                <a:t>Gn 6:5~6</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Mt 24:39</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Mr 13:35</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74</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33" dirty="0">
                  <a:latin typeface="Malgun Gothic"/>
                  <a:cs typeface="Malgun Gothic"/>
                </a:rPr>
                <a:t>2Ti 3:1~2</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He 11:7</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1P 3:20</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2P 2:5</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75</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그룹 26">
            <a:extLst>
              <a:ext uri="{FF2B5EF4-FFF2-40B4-BE49-F238E27FC236}">
                <a16:creationId xmlns:a16="http://schemas.microsoft.com/office/drawing/2014/main" id="{CBF2A4CE-B2AF-4031-98DD-D11105EA3E4E}"/>
              </a:ext>
            </a:extLst>
          </p:cNvPr>
          <p:cNvGrpSpPr/>
          <p:nvPr/>
        </p:nvGrpSpPr>
        <p:grpSpPr>
          <a:xfrm>
            <a:off x="0" y="-12"/>
            <a:ext cx="5471997" cy="7992008"/>
            <a:chOff x="0" y="-12"/>
            <a:chExt cx="5471997" cy="7992008"/>
          </a:xfrm>
        </p:grpSpPr>
        <p:grpSp>
          <p:nvGrpSpPr>
            <p:cNvPr id="7" name="그룹 6">
              <a:extLst>
                <a:ext uri="{FF2B5EF4-FFF2-40B4-BE49-F238E27FC236}">
                  <a16:creationId xmlns:a16="http://schemas.microsoft.com/office/drawing/2014/main" id="{E85E5866-375F-4511-92C7-309631A86BFB}"/>
                </a:ext>
              </a:extLst>
            </p:cNvPr>
            <p:cNvGrpSpPr/>
            <p:nvPr/>
          </p:nvGrpSpPr>
          <p:grpSpPr>
            <a:xfrm>
              <a:off x="0" y="-12"/>
              <a:ext cx="5471997" cy="7992008"/>
              <a:chOff x="0" y="-12"/>
              <a:chExt cx="5471997" cy="7992008"/>
            </a:xfrm>
          </p:grpSpPr>
          <p:sp>
            <p:nvSpPr>
              <p:cNvPr id="18" name="object 18"/>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6" name="object 16"/>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7" name="object 17"/>
              <p:cNvSpPr/>
              <p:nvPr/>
            </p:nvSpPr>
            <p:spPr>
              <a:xfrm>
                <a:off x="904406" y="4924920"/>
                <a:ext cx="3446574" cy="2348280"/>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6" name="object 6"/>
              <p:cNvSpPr txBox="1"/>
              <p:nvPr/>
            </p:nvSpPr>
            <p:spPr>
              <a:xfrm>
                <a:off x="1441450" y="1090528"/>
                <a:ext cx="3270874" cy="254000"/>
              </a:xfrm>
              <a:prstGeom prst="rect">
                <a:avLst/>
              </a:prstGeom>
            </p:spPr>
            <p:txBody>
              <a:bodyPr wrap="square" lIns="0" tIns="12700" rIns="0" bIns="0" rtlCol="0">
                <a:noAutofit/>
              </a:bodyPr>
              <a:lstStyle/>
              <a:p>
                <a:pPr marL="12700">
                  <a:lnSpc>
                    <a:spcPts val="2000"/>
                  </a:lnSpc>
                </a:pPr>
                <a:r>
                  <a:rPr lang="es-ES" dirty="0">
                    <a:solidFill>
                      <a:srgbClr val="00ADEF"/>
                    </a:solidFill>
                    <a:latin typeface="Times New Roman" panose="02020603050405020304" pitchFamily="18" charset="0"/>
                    <a:cs typeface="Times New Roman" panose="02020603050405020304" pitchFamily="18" charset="0"/>
                  </a:rPr>
                  <a:t>Perecen a causa de la incredulidad</a:t>
                </a:r>
                <a:endParaRPr sz="1800" dirty="0">
                  <a:latin typeface="Times New Roman" panose="02020603050405020304" pitchFamily="18" charset="0"/>
                  <a:cs typeface="Times New Roman" panose="02020603050405020304" pitchFamily="18" charset="0"/>
                </a:endParaRPr>
              </a:p>
            </p:txBody>
          </p:sp>
          <p:sp>
            <p:nvSpPr>
              <p:cNvPr id="5" name="object 5"/>
              <p:cNvSpPr txBox="1"/>
              <p:nvPr/>
            </p:nvSpPr>
            <p:spPr>
              <a:xfrm>
                <a:off x="622663" y="1642551"/>
                <a:ext cx="4044621" cy="1562506"/>
              </a:xfrm>
              <a:prstGeom prst="rect">
                <a:avLst/>
              </a:prstGeom>
            </p:spPr>
            <p:txBody>
              <a:bodyPr wrap="square" lIns="0" tIns="6604" rIns="0" bIns="0" rtlCol="0">
                <a:noAutofit/>
              </a:bodyPr>
              <a:lstStyle/>
              <a:p>
                <a:pPr marR="616" indent="120650" algn="just">
                  <a:lnSpc>
                    <a:spcPts val="1200"/>
                  </a:lnSpc>
                </a:pPr>
                <a:r>
                  <a:rPr lang="es-ES" sz="900" dirty="0">
                    <a:latin typeface="Malgun Gothic"/>
                    <a:cs typeface="Malgun Gothic"/>
                  </a:rPr>
                  <a:t>Incluso después de la Segunda Guerra Mundial, muchos soldados japoneses permanecieron en las selvas de Filipinas. El ejército estadounidense les gritó diciendo:</a:t>
                </a:r>
              </a:p>
              <a:p>
                <a:pPr marR="616" indent="120650" algn="just">
                  <a:lnSpc>
                    <a:spcPts val="1200"/>
                  </a:lnSpc>
                </a:pPr>
                <a:r>
                  <a:rPr lang="es-ES" sz="900" dirty="0">
                    <a:latin typeface="Malgun Gothic"/>
                    <a:cs typeface="Malgun Gothic"/>
                  </a:rPr>
                  <a:t>"¡Oigan! Ahora están libres. Ya no necesitan esconderse, así que por favor salgan de la selva.” Pero, la mayoría de los soldados derrotados no creían en esa palabra y se suicidaron. Solo unas pocas personas la creyeron y salieron de la selva, y fueron libres.</a:t>
                </a:r>
              </a:p>
              <a:p>
                <a:pPr marL="12700" indent="108013" algn="just">
                  <a:lnSpc>
                    <a:spcPts val="1200"/>
                  </a:lnSpc>
                  <a:spcBef>
                    <a:spcPts val="60"/>
                  </a:spcBef>
                </a:pPr>
                <a:r>
                  <a:rPr lang="es-ES" sz="900" dirty="0">
                    <a:latin typeface="Malgun Gothic"/>
                    <a:cs typeface="Malgun Gothic"/>
                  </a:rPr>
                  <a:t>Del mismo modo, en este mundo lleno de pecado, nosotros los cristianos que hemos pasado de la muerte a la vida por la fe en la sangre de la cruz del Señor debemos vivir una vida distinguida de las personas del mundo, en la fe, admirando al Señor, que vendrá de nuevo.</a:t>
                </a:r>
                <a:endParaRPr sz="900" dirty="0">
                  <a:latin typeface="Malgun Gothic"/>
                  <a:cs typeface="Malgun Gothic"/>
                </a:endParaRPr>
              </a:p>
            </p:txBody>
          </p:sp>
          <p:sp>
            <p:nvSpPr>
              <p:cNvPr id="4" name="object 4"/>
              <p:cNvSpPr txBox="1"/>
              <p:nvPr/>
            </p:nvSpPr>
            <p:spPr>
              <a:xfrm>
                <a:off x="622663" y="3505061"/>
                <a:ext cx="4043982" cy="31755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El que en él cree, no es condenado; pero el que no cree, ya ha sido condenado, porque no ha creído en el nombre del unigénito Hijo de Dios.</a:t>
                </a:r>
                <a:r>
                  <a:rPr sz="900" dirty="0">
                    <a:solidFill>
                      <a:srgbClr val="00ADEF"/>
                    </a:solidFill>
                    <a:latin typeface="Malgun Gothic"/>
                    <a:cs typeface="Malgun Gothic"/>
                  </a:rPr>
                  <a:t> (</a:t>
                </a:r>
                <a:r>
                  <a:rPr lang="es-ES" sz="900" dirty="0">
                    <a:solidFill>
                      <a:srgbClr val="00ADEF"/>
                    </a:solidFill>
                    <a:latin typeface="Malgun Gothic"/>
                    <a:cs typeface="Malgun Gothic"/>
                  </a:rPr>
                  <a:t>Jn</a:t>
                </a:r>
                <a:r>
                  <a:rPr sz="900" dirty="0">
                    <a:solidFill>
                      <a:srgbClr val="00ADEF"/>
                    </a:solidFill>
                    <a:latin typeface="Malgun Gothic"/>
                    <a:cs typeface="Malgun Gothic"/>
                  </a:rPr>
                  <a:t> 3:18)</a:t>
                </a:r>
                <a:endParaRPr sz="900" dirty="0">
                  <a:latin typeface="Malgun Gothic"/>
                  <a:cs typeface="Malgun Gothic"/>
                </a:endParaRPr>
              </a:p>
            </p:txBody>
          </p:sp>
          <p:sp>
            <p:nvSpPr>
              <p:cNvPr id="3" name="object 3"/>
              <p:cNvSpPr txBox="1"/>
              <p:nvPr/>
            </p:nvSpPr>
            <p:spPr>
              <a:xfrm>
                <a:off x="622663" y="4114699"/>
                <a:ext cx="4038278" cy="495401"/>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Porque un niño nos es nacido, hijo nos es dado, y el principado sobre su hombro; y se llamará su nombre Admirable, Consejero, Dios Fuerte, Padre Eterno, Príncipe de Paz. (Is 9:6)</a:t>
                </a:r>
              </a:p>
            </p:txBody>
          </p:sp>
          <p:sp>
            <p:nvSpPr>
              <p:cNvPr id="2" name="object 2"/>
              <p:cNvSpPr txBox="1"/>
              <p:nvPr/>
            </p:nvSpPr>
            <p:spPr>
              <a:xfrm>
                <a:off x="2264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76</a:t>
                </a:r>
                <a:endParaRPr sz="1000">
                  <a:latin typeface="Times New Roman"/>
                  <a:cs typeface="Times New Roman"/>
                </a:endParaRPr>
              </a:p>
            </p:txBody>
          </p:sp>
          <p:sp>
            <p:nvSpPr>
              <p:cNvPr id="19" name="object 7">
                <a:extLst>
                  <a:ext uri="{FF2B5EF4-FFF2-40B4-BE49-F238E27FC236}">
                    <a16:creationId xmlns:a16="http://schemas.microsoft.com/office/drawing/2014/main" id="{70CF240D-212F-42C0-9A3C-0D958F66E2E0}"/>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
          <p:nvSpPr>
            <p:cNvPr id="20" name="타원 19">
              <a:extLst>
                <a:ext uri="{FF2B5EF4-FFF2-40B4-BE49-F238E27FC236}">
                  <a16:creationId xmlns:a16="http://schemas.microsoft.com/office/drawing/2014/main" id="{9AE40EBB-DA55-4536-918D-B3B6F0596777}"/>
                </a:ext>
              </a:extLst>
            </p:cNvPr>
            <p:cNvSpPr/>
            <p:nvPr/>
          </p:nvSpPr>
          <p:spPr>
            <a:xfrm>
              <a:off x="1822450" y="5106329"/>
              <a:ext cx="457200" cy="341971"/>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타원 20">
              <a:extLst>
                <a:ext uri="{FF2B5EF4-FFF2-40B4-BE49-F238E27FC236}">
                  <a16:creationId xmlns:a16="http://schemas.microsoft.com/office/drawing/2014/main" id="{5BD0FF67-AAD9-444B-AB55-ED4F00F67453}"/>
                </a:ext>
              </a:extLst>
            </p:cNvPr>
            <p:cNvSpPr/>
            <p:nvPr/>
          </p:nvSpPr>
          <p:spPr>
            <a:xfrm>
              <a:off x="2533762" y="5143500"/>
              <a:ext cx="400394" cy="381000"/>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타원 21">
              <a:extLst>
                <a:ext uri="{FF2B5EF4-FFF2-40B4-BE49-F238E27FC236}">
                  <a16:creationId xmlns:a16="http://schemas.microsoft.com/office/drawing/2014/main" id="{FAC5B223-D72D-4793-94AF-BCEE4FD3FAB3}"/>
                </a:ext>
              </a:extLst>
            </p:cNvPr>
            <p:cNvSpPr/>
            <p:nvPr/>
          </p:nvSpPr>
          <p:spPr>
            <a:xfrm>
              <a:off x="3174655" y="5143500"/>
              <a:ext cx="423795" cy="381000"/>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TextBox 22">
              <a:extLst>
                <a:ext uri="{FF2B5EF4-FFF2-40B4-BE49-F238E27FC236}">
                  <a16:creationId xmlns:a16="http://schemas.microsoft.com/office/drawing/2014/main" id="{71903202-3BDE-4EBC-A24E-BCCE77C2EF7D}"/>
                </a:ext>
              </a:extLst>
            </p:cNvPr>
            <p:cNvSpPr txBox="1"/>
            <p:nvPr/>
          </p:nvSpPr>
          <p:spPr>
            <a:xfrm>
              <a:off x="1746250" y="5067300"/>
              <a:ext cx="603818" cy="400110"/>
            </a:xfrm>
            <a:prstGeom prst="rect">
              <a:avLst/>
            </a:prstGeom>
            <a:noFill/>
          </p:spPr>
          <p:txBody>
            <a:bodyPr wrap="square" rtlCol="0">
              <a:spAutoFit/>
            </a:bodyPr>
            <a:lstStyle/>
            <a:p>
              <a:pPr algn="ctr"/>
              <a:r>
                <a:rPr lang="es-ES" sz="500" dirty="0">
                  <a:latin typeface="Malgun Gothic" panose="020B0503020000020004" pitchFamily="34" charset="-127"/>
                  <a:ea typeface="Malgun Gothic" panose="020B0503020000020004" pitchFamily="34" charset="-127"/>
                </a:rPr>
                <a:t>¡Es mentira que haya terminado la guerra!</a:t>
              </a:r>
            </a:p>
          </p:txBody>
        </p:sp>
        <p:sp>
          <p:nvSpPr>
            <p:cNvPr id="24" name="TextBox 23">
              <a:extLst>
                <a:ext uri="{FF2B5EF4-FFF2-40B4-BE49-F238E27FC236}">
                  <a16:creationId xmlns:a16="http://schemas.microsoft.com/office/drawing/2014/main" id="{BFB1232F-69F2-4CFF-AAEA-41906BBB3DA2}"/>
                </a:ext>
              </a:extLst>
            </p:cNvPr>
            <p:cNvSpPr txBox="1"/>
            <p:nvPr/>
          </p:nvSpPr>
          <p:spPr>
            <a:xfrm>
              <a:off x="2451742" y="5143500"/>
              <a:ext cx="548745" cy="323165"/>
            </a:xfrm>
            <a:prstGeom prst="rect">
              <a:avLst/>
            </a:prstGeom>
            <a:noFill/>
          </p:spPr>
          <p:txBody>
            <a:bodyPr wrap="square" rtlCol="0">
              <a:spAutoFit/>
            </a:bodyPr>
            <a:lstStyle/>
            <a:p>
              <a:pPr algn="ctr"/>
              <a:r>
                <a:rPr lang="es-ES" sz="500" dirty="0">
                  <a:latin typeface="Malgun Gothic" panose="020B0503020000020004" pitchFamily="34" charset="-127"/>
                  <a:ea typeface="Malgun Gothic" panose="020B0503020000020004" pitchFamily="34" charset="-127"/>
                </a:rPr>
                <a:t>¡A que sí! Yo tampoco me lo creo.</a:t>
              </a:r>
            </a:p>
          </p:txBody>
        </p:sp>
        <p:sp>
          <p:nvSpPr>
            <p:cNvPr id="26" name="TextBox 25">
              <a:extLst>
                <a:ext uri="{FF2B5EF4-FFF2-40B4-BE49-F238E27FC236}">
                  <a16:creationId xmlns:a16="http://schemas.microsoft.com/office/drawing/2014/main" id="{4D2F65BB-67E1-4978-8321-38FC3896EFE4}"/>
                </a:ext>
              </a:extLst>
            </p:cNvPr>
            <p:cNvSpPr txBox="1"/>
            <p:nvPr/>
          </p:nvSpPr>
          <p:spPr>
            <a:xfrm>
              <a:off x="3117850" y="5143500"/>
              <a:ext cx="526358" cy="438582"/>
            </a:xfrm>
            <a:prstGeom prst="rect">
              <a:avLst/>
            </a:prstGeom>
            <a:noFill/>
          </p:spPr>
          <p:txBody>
            <a:bodyPr wrap="square" rtlCol="0">
              <a:spAutoFit/>
            </a:bodyPr>
            <a:lstStyle/>
            <a:p>
              <a:pPr algn="ctr"/>
              <a:r>
                <a:rPr lang="es-ES" sz="450" dirty="0">
                  <a:latin typeface="Malgun Gothic" panose="020B0503020000020004" pitchFamily="34" charset="-127"/>
                  <a:ea typeface="Malgun Gothic" panose="020B0503020000020004" pitchFamily="34" charset="-127"/>
                </a:rPr>
                <a:t>Yo sí me lo creo y voy a salir afuera, vamos juntos.</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A5170A2F-267E-4B35-84C9-C9159DD22617}"/>
              </a:ext>
            </a:extLst>
          </p:cNvPr>
          <p:cNvGrpSpPr/>
          <p:nvPr/>
        </p:nvGrpSpPr>
        <p:grpSpPr>
          <a:xfrm>
            <a:off x="0" y="-12"/>
            <a:ext cx="5471997" cy="7992008"/>
            <a:chOff x="0" y="-12"/>
            <a:chExt cx="5471997" cy="7992008"/>
          </a:xfrm>
        </p:grpSpPr>
        <p:sp>
          <p:nvSpPr>
            <p:cNvPr id="14" name="object 14"/>
            <p:cNvSpPr/>
            <p:nvPr/>
          </p:nvSpPr>
          <p:spPr>
            <a:xfrm>
              <a:off x="1467662" y="654088"/>
              <a:ext cx="3672840" cy="853439"/>
            </a:xfrm>
            <a:custGeom>
              <a:avLst/>
              <a:gdLst/>
              <a:ahLst/>
              <a:cxnLst/>
              <a:rect l="l" t="t" r="r" b="b"/>
              <a:pathLst>
                <a:path w="3672840" h="853439">
                  <a:moveTo>
                    <a:pt x="0" y="0"/>
                  </a:moveTo>
                  <a:lnTo>
                    <a:pt x="0" y="853439"/>
                  </a:lnTo>
                  <a:lnTo>
                    <a:pt x="3672840" y="853439"/>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19" name="object 19"/>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0" name="object 10"/>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1464823" y="654420"/>
              <a:ext cx="3573246" cy="760704"/>
            </a:xfrm>
            <a:custGeom>
              <a:avLst/>
              <a:gdLst/>
              <a:ahLst/>
              <a:cxnLst/>
              <a:rect l="l" t="t" r="r" b="b"/>
              <a:pathLst>
                <a:path w="3573246" h="760704">
                  <a:moveTo>
                    <a:pt x="166243" y="393306"/>
                  </a:moveTo>
                  <a:lnTo>
                    <a:pt x="166243" y="680935"/>
                  </a:lnTo>
                  <a:lnTo>
                    <a:pt x="167561" y="695460"/>
                  </a:lnTo>
                  <a:lnTo>
                    <a:pt x="185471" y="732881"/>
                  </a:lnTo>
                  <a:lnTo>
                    <a:pt x="219384" y="756154"/>
                  </a:lnTo>
                  <a:lnTo>
                    <a:pt x="245999" y="760704"/>
                  </a:lnTo>
                  <a:lnTo>
                    <a:pt x="3493477" y="760704"/>
                  </a:lnTo>
                  <a:lnTo>
                    <a:pt x="3534206" y="749538"/>
                  </a:lnTo>
                  <a:lnTo>
                    <a:pt x="3562898" y="720256"/>
                  </a:lnTo>
                  <a:lnTo>
                    <a:pt x="3573246" y="6809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pPr algn="just"/>
              <a:endParaRPr dirty="0"/>
            </a:p>
          </p:txBody>
        </p:sp>
        <p:sp>
          <p:nvSpPr>
            <p:cNvPr id="16" name="object 16"/>
            <p:cNvSpPr/>
            <p:nvPr/>
          </p:nvSpPr>
          <p:spPr>
            <a:xfrm>
              <a:off x="1464823" y="654420"/>
              <a:ext cx="3573246" cy="760704"/>
            </a:xfrm>
            <a:custGeom>
              <a:avLst/>
              <a:gdLst/>
              <a:ahLst/>
              <a:cxnLst/>
              <a:rect l="l" t="t" r="r" b="b"/>
              <a:pathLst>
                <a:path w="3573246" h="760704">
                  <a:moveTo>
                    <a:pt x="166243" y="393306"/>
                  </a:moveTo>
                  <a:lnTo>
                    <a:pt x="166243" y="680935"/>
                  </a:lnTo>
                  <a:lnTo>
                    <a:pt x="167561" y="695460"/>
                  </a:lnTo>
                  <a:lnTo>
                    <a:pt x="185471" y="732881"/>
                  </a:lnTo>
                  <a:lnTo>
                    <a:pt x="219384" y="756154"/>
                  </a:lnTo>
                  <a:lnTo>
                    <a:pt x="245999" y="760704"/>
                  </a:lnTo>
                  <a:lnTo>
                    <a:pt x="3493477" y="760704"/>
                  </a:lnTo>
                  <a:lnTo>
                    <a:pt x="3534206" y="749538"/>
                  </a:lnTo>
                  <a:lnTo>
                    <a:pt x="3562898" y="720256"/>
                  </a:lnTo>
                  <a:lnTo>
                    <a:pt x="3573246" y="6809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17" name="object 17"/>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8" name="object 18"/>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7" name="object 7"/>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6" name="object 6"/>
            <p:cNvSpPr txBox="1"/>
            <p:nvPr/>
          </p:nvSpPr>
          <p:spPr>
            <a:xfrm>
              <a:off x="612263" y="1881071"/>
              <a:ext cx="4368057" cy="519229"/>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Porque tú eres pueblo santo para Jehová tu Dios; Jehová tu Dios te ha escogido para serle un pueblo especial, más que todos los pueblos que están sobre la tierra. (Dt 7:6)</a:t>
              </a:r>
            </a:p>
          </p:txBody>
        </p:sp>
        <p:sp>
          <p:nvSpPr>
            <p:cNvPr id="5" name="object 5"/>
            <p:cNvSpPr txBox="1"/>
            <p:nvPr/>
          </p:nvSpPr>
          <p:spPr>
            <a:xfrm>
              <a:off x="612263" y="2584853"/>
              <a:ext cx="4367811" cy="4771811"/>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Israel es el pueblo que Dios eligió para testificar de él a todas las personas del mundo. Por eso, cuando nadie buscaba a Dios y todos estaban sirviendo a ídolos, Israel fue elegido para mostrar que todos los ídolos son falsos y que solo Jehová Dios es verdadero.</a:t>
              </a:r>
            </a:p>
            <a:p>
              <a:pPr marL="12700" marR="102" indent="108013" algn="just">
                <a:lnSpc>
                  <a:spcPts val="1200"/>
                </a:lnSpc>
              </a:pPr>
              <a:r>
                <a:rPr lang="es-ES" sz="900" dirty="0">
                  <a:latin typeface="Malgun Gothic"/>
                  <a:cs typeface="Malgun Gothic"/>
                </a:rPr>
                <a:t>Castigar a Egipto y a sus dioses, sacar al pueblo de Israel de Egipto, hacerles cruzar el Mar Rojo y conquistar la tierra de Canaán, todo es para testificar que él es el Dios verdadero (Dt 4:32~35)</a:t>
              </a:r>
            </a:p>
            <a:p>
              <a:pPr marL="12700" marR="102" indent="108013" algn="just">
                <a:lnSpc>
                  <a:spcPts val="1200"/>
                </a:lnSpc>
              </a:pPr>
              <a:r>
                <a:rPr lang="es-ES" sz="900" dirty="0">
                  <a:latin typeface="Malgun Gothic"/>
                  <a:cs typeface="Malgun Gothic"/>
                </a:rPr>
                <a:t>El pueblo israelí que vive en el centro del mundo, a pesar de que es un país pequeño, tiene un fuerte poder económico y militar, y son tan inteligentes que ocupan 1/3 de los Premios Nobel; todo esto da testimonio de Dios detrás de Israel. Además, el hecho de que después de vivir 1900 años sin un país, se independizó y restableció el país en su tierra natal, cultivó la tierra y haciéndola hermosa como el huerto del Edén... y en fin, el hecho de que todo lo profetizado en la Biblia se ha cumplido es que Dios está detrás de Israel. De esta manera, Israel existe en la tierra como testigo de Jehová Dios (Is 43:10). Otra razón para elegir al pueblo de Israel era escribir la Biblia (Ro 3:1~2). Dios hizo que los profetas de Israel registraran el Antiguo Testamento, que profetiza que Dios enviaría a Jesús y profetiza también sus obras, muerte y resurrección. Luego, después de que Jesús vino, completó el Nuevo Testamento para poder predicar el hecho de la salvación de Jesús y la promesa de la segunda venida. Permitió que la Biblia, que se dejó solo a los israelitas hasta que Jesús vino, se transfiriera a los gentiles después de que Jesús completara la obra de redención.</a:t>
              </a:r>
            </a:p>
            <a:p>
              <a:pPr marL="12700" marR="102" indent="108013" algn="just">
                <a:lnSpc>
                  <a:spcPts val="1200"/>
                </a:lnSpc>
              </a:pPr>
              <a:r>
                <a:rPr lang="es-ES" sz="900" dirty="0">
                  <a:latin typeface="Malgun Gothic"/>
                  <a:cs typeface="Malgun Gothic"/>
                </a:rPr>
                <a:t>Hay otro propósito más importante: Era que viniera Cristo para perfeccionar la salvación y preparar evangelizar a todas las naciones como Dios había prometido a Abraham y así lo profetizaron los profetas. (Ro 9:4~5)</a:t>
              </a:r>
            </a:p>
            <a:p>
              <a:pPr marL="12700" marR="102" indent="108013" algn="just">
                <a:lnSpc>
                  <a:spcPts val="1200"/>
                </a:lnSpc>
              </a:pPr>
              <a:r>
                <a:rPr lang="es-ES" sz="900" dirty="0">
                  <a:latin typeface="Malgun Gothic"/>
                  <a:cs typeface="Malgun Gothic"/>
                </a:rPr>
                <a:t>En el momento establecido de acuerdo con la promesa, Jesús, nació tomando prestado el cuerpo de una virgen, del lugar donde escribió; en su vida pública, Jesús explicó y demostró su propósito de la venida a esta tierra, y cargó con la cruz para expiar el pecado humano. La gracia que Jesús logró fue el cumplimiento de esa promesa a Abraham, que sería el origen de la bendición para todos.</a:t>
              </a:r>
              <a:endParaRPr sz="900" dirty="0">
                <a:latin typeface="Malgun Gothic"/>
                <a:cs typeface="Malgun Gothic"/>
              </a:endParaRPr>
            </a:p>
          </p:txBody>
        </p:sp>
        <p:sp>
          <p:nvSpPr>
            <p:cNvPr id="4" name="object 4"/>
            <p:cNvSpPr txBox="1"/>
            <p:nvPr/>
          </p:nvSpPr>
          <p:spPr>
            <a:xfrm>
              <a:off x="50659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77</a:t>
              </a:r>
              <a:endParaRPr sz="1000">
                <a:latin typeface="Times New Roman"/>
                <a:cs typeface="Times New Roman"/>
              </a:endParaRPr>
            </a:p>
          </p:txBody>
        </p:sp>
        <p:sp>
          <p:nvSpPr>
            <p:cNvPr id="2" name="object 2"/>
            <p:cNvSpPr txBox="1"/>
            <p:nvPr/>
          </p:nvSpPr>
          <p:spPr>
            <a:xfrm>
              <a:off x="1725226" y="693412"/>
              <a:ext cx="3672840" cy="853440"/>
            </a:xfrm>
            <a:prstGeom prst="rect">
              <a:avLst/>
            </a:prstGeom>
          </p:spPr>
          <p:txBody>
            <a:bodyPr wrap="square" lIns="0" tIns="421" rIns="0" bIns="0" rtlCol="0">
              <a:noAutofit/>
            </a:bodyPr>
            <a:lstStyle/>
            <a:p>
              <a:pPr>
                <a:lnSpc>
                  <a:spcPts val="600"/>
                </a:lnSpc>
              </a:pPr>
              <a:endParaRPr sz="600" dirty="0"/>
            </a:p>
            <a:p>
              <a:pPr marL="374510" marR="395368" algn="just">
                <a:lnSpc>
                  <a:spcPts val="1400"/>
                </a:lnSpc>
                <a:spcBef>
                  <a:spcPts val="1070"/>
                </a:spcBef>
              </a:pPr>
              <a:r>
                <a:rPr lang="es-ES" sz="1000" dirty="0">
                  <a:solidFill>
                    <a:srgbClr val="00ADEF"/>
                  </a:solidFill>
                  <a:latin typeface="Malgun Gothic"/>
                  <a:cs typeface="Malgun Gothic"/>
                </a:rPr>
                <a:t>¿Por qué Dios eligió al pueblo de Israel?</a:t>
              </a:r>
            </a:p>
          </p:txBody>
        </p:sp>
        <p:sp>
          <p:nvSpPr>
            <p:cNvPr id="20" name="object 3">
              <a:extLst>
                <a:ext uri="{FF2B5EF4-FFF2-40B4-BE49-F238E27FC236}">
                  <a16:creationId xmlns:a16="http://schemas.microsoft.com/office/drawing/2014/main" id="{2907823C-45C0-413B-94C9-7DE2B4615685}"/>
                </a:ext>
              </a:extLst>
            </p:cNvPr>
            <p:cNvSpPr txBox="1"/>
            <p:nvPr/>
          </p:nvSpPr>
          <p:spPr>
            <a:xfrm rot="21060000">
              <a:off x="463499" y="433059"/>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1544</Words>
  <Application>Microsoft Office PowerPoint</Application>
  <PresentationFormat>사용자 지정</PresentationFormat>
  <Paragraphs>83</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41</cp:revision>
  <dcterms:modified xsi:type="dcterms:W3CDTF">2022-03-01T15:14:23Z</dcterms:modified>
</cp:coreProperties>
</file>